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9906000" cy="6858000" type="A4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64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raccolta totale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dLbls>
            <c:showVal val="1"/>
          </c:dLbls>
          <c:cat>
            <c:strRef>
              <c:f>categories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35.200000000000003</c:v>
                </c:pt>
                <c:pt idx="1">
                  <c:v>42.2</c:v>
                </c:pt>
                <c:pt idx="2">
                  <c:v>47.6</c:v>
                </c:pt>
                <c:pt idx="3">
                  <c:v>54.4</c:v>
                </c:pt>
                <c:pt idx="4">
                  <c:v>61.4</c:v>
                </c:pt>
                <c:pt idx="5">
                  <c:v>79.8</c:v>
                </c:pt>
                <c:pt idx="6">
                  <c:v>88.5</c:v>
                </c:pt>
                <c:pt idx="7">
                  <c:v>84.6</c:v>
                </c:pt>
                <c:pt idx="8">
                  <c:v>84.3</c:v>
                </c:pt>
                <c:pt idx="9">
                  <c:v>88.2</c:v>
                </c:pt>
                <c:pt idx="10">
                  <c:v>96.1</c:v>
                </c:pt>
                <c:pt idx="11">
                  <c:v>101.8</c:v>
                </c:pt>
                <c:pt idx="12">
                  <c:v>106.9</c:v>
                </c:pt>
                <c:pt idx="13">
                  <c:v>110.5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spesa (giocato meno vinto)</c:v>
                </c:pt>
              </c:strCache>
            </c:strRef>
          </c:tx>
          <c:spPr>
            <a:solidFill>
              <a:srgbClr val="7878DE"/>
            </a:solidFill>
            <a:ln>
              <a:noFill/>
            </a:ln>
          </c:spPr>
          <c:dLbls>
            <c:showVal val="1"/>
          </c:dLbls>
          <c:cat>
            <c:strRef>
              <c:f>categories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12</c:v>
                </c:pt>
                <c:pt idx="1">
                  <c:v>13.8</c:v>
                </c:pt>
                <c:pt idx="2">
                  <c:v>14.9</c:v>
                </c:pt>
                <c:pt idx="3">
                  <c:v>16.899999999999999</c:v>
                </c:pt>
                <c:pt idx="4">
                  <c:v>17</c:v>
                </c:pt>
                <c:pt idx="5">
                  <c:v>18.100000000000001</c:v>
                </c:pt>
                <c:pt idx="6">
                  <c:v>17.399999999999999</c:v>
                </c:pt>
                <c:pt idx="7">
                  <c:v>17.3</c:v>
                </c:pt>
                <c:pt idx="8">
                  <c:v>16.8</c:v>
                </c:pt>
                <c:pt idx="9">
                  <c:v>17</c:v>
                </c:pt>
                <c:pt idx="10">
                  <c:v>19.100000000000001</c:v>
                </c:pt>
                <c:pt idx="11">
                  <c:v>19</c:v>
                </c:pt>
                <c:pt idx="12">
                  <c:v>19</c:v>
                </c:pt>
                <c:pt idx="13">
                  <c:v>19.399999999999999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entrate erariali</c:v>
                </c:pt>
              </c:strCache>
            </c:strRef>
          </c:tx>
          <c:spPr>
            <a:solidFill>
              <a:srgbClr val="47FFD1"/>
            </a:solidFill>
            <a:ln>
              <a:noFill/>
            </a:ln>
          </c:spPr>
          <c:dLbls>
            <c:showVal val="1"/>
          </c:dLbls>
          <c:cat>
            <c:strRef>
              <c:f>categories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6.7</c:v>
                </c:pt>
                <c:pt idx="1">
                  <c:v>7.4</c:v>
                </c:pt>
                <c:pt idx="2">
                  <c:v>7.9</c:v>
                </c:pt>
                <c:pt idx="3">
                  <c:v>8.4</c:v>
                </c:pt>
                <c:pt idx="4">
                  <c:v>8.9</c:v>
                </c:pt>
                <c:pt idx="5">
                  <c:v>8.6</c:v>
                </c:pt>
                <c:pt idx="6">
                  <c:v>8.3000000000000007</c:v>
                </c:pt>
                <c:pt idx="7">
                  <c:v>8.5</c:v>
                </c:pt>
                <c:pt idx="8">
                  <c:v>8.3000000000000007</c:v>
                </c:pt>
                <c:pt idx="9">
                  <c:v>8.8000000000000007</c:v>
                </c:pt>
                <c:pt idx="10">
                  <c:v>10.4</c:v>
                </c:pt>
                <c:pt idx="11">
                  <c:v>10.3</c:v>
                </c:pt>
                <c:pt idx="12">
                  <c:v>10.4</c:v>
                </c:pt>
                <c:pt idx="13">
                  <c:v>11.4</c:v>
                </c:pt>
              </c:numCache>
            </c:numRef>
          </c:val>
        </c:ser>
        <c:shape val="box"/>
        <c:axId val="146861440"/>
        <c:axId val="147231872"/>
        <c:axId val="0"/>
      </c:bar3DChart>
      <c:catAx>
        <c:axId val="146861440"/>
        <c:scaling>
          <c:orientation val="minMax"/>
        </c:scaling>
        <c:axPos val="b"/>
        <c:numFmt formatCode="dd/mm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it-IT"/>
          </a:p>
        </c:txPr>
        <c:crossAx val="147231872"/>
        <c:crosses val="autoZero"/>
        <c:auto val="1"/>
        <c:lblAlgn val="ctr"/>
        <c:lblOffset val="100"/>
      </c:catAx>
      <c:valAx>
        <c:axId val="147231872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it-IT"/>
          </a:p>
        </c:txPr>
        <c:crossAx val="146861440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legend>
      <c:legendPos val="b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9.7617124394184199E-2"/>
          <c:y val="0.100740033420864"/>
          <c:w val="0.84139741518578315"/>
          <c:h val="0.63865679955438814"/>
        </c:manualLayout>
      </c:layout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Soggetti complessivi in carico</c:v>
                </c:pt>
              </c:strCache>
            </c:strRef>
          </c:tx>
          <c:spPr>
            <a:ln w="38160">
              <a:solidFill>
                <a:srgbClr val="4472C4"/>
              </a:solidFill>
              <a:round/>
            </a:ln>
          </c:spPr>
          <c:marker>
            <c:symbol val="circle"/>
            <c:size val="5"/>
            <c:spPr>
              <a:solidFill>
                <a:srgbClr val="4472C4"/>
              </a:solidFill>
            </c:spPr>
          </c:marker>
          <c:dLbls>
            <c:dLblPos val="t"/>
            <c:showVal val="1"/>
          </c:dLbls>
          <c:cat>
            <c:strRef>
              <c:f>categories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216</c:v>
                </c:pt>
                <c:pt idx="1">
                  <c:v>282</c:v>
                </c:pt>
                <c:pt idx="2">
                  <c:v>365</c:v>
                </c:pt>
                <c:pt idx="3">
                  <c:v>428</c:v>
                </c:pt>
                <c:pt idx="4">
                  <c:v>467</c:v>
                </c:pt>
                <c:pt idx="5">
                  <c:v>484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Soggetti residenti in provincia</c:v>
                </c:pt>
              </c:strCache>
            </c:strRef>
          </c:tx>
          <c:spPr>
            <a:ln w="38160">
              <a:solidFill>
                <a:srgbClr val="FF6600"/>
              </a:solidFill>
              <a:round/>
            </a:ln>
          </c:spPr>
          <c:marker>
            <c:symbol val="circle"/>
            <c:size val="5"/>
            <c:spPr>
              <a:solidFill>
                <a:srgbClr val="FF6600"/>
              </a:solidFill>
            </c:spPr>
          </c:marker>
          <c:dLbls>
            <c:dLblPos val="b"/>
            <c:showVal val="1"/>
          </c:dLbls>
          <c:cat>
            <c:strRef>
              <c:f>categories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213</c:v>
                </c:pt>
                <c:pt idx="1">
                  <c:v>273</c:v>
                </c:pt>
                <c:pt idx="2">
                  <c:v>348</c:v>
                </c:pt>
                <c:pt idx="3">
                  <c:v>404</c:v>
                </c:pt>
                <c:pt idx="4">
                  <c:v>440</c:v>
                </c:pt>
                <c:pt idx="5">
                  <c:v>454</c:v>
                </c:pt>
              </c:numCache>
            </c:numRef>
          </c:val>
        </c:ser>
        <c:hiLowLines>
          <c:spPr>
            <a:ln>
              <a:noFill/>
            </a:ln>
          </c:spPr>
        </c:hiLowLines>
        <c:marker val="1"/>
        <c:axId val="148090880"/>
        <c:axId val="148092416"/>
      </c:lineChart>
      <c:catAx>
        <c:axId val="148090880"/>
        <c:scaling>
          <c:orientation val="minMax"/>
        </c:scaling>
        <c:axPos val="b"/>
        <c:numFmt formatCode="dd/mm/yyyy" sourceLinked="1"/>
        <c:majorTickMark val="none"/>
        <c:tickLblPos val="nextTo"/>
        <c:spPr>
          <a:ln w="12600">
            <a:solidFill>
              <a:srgbClr val="FFCC9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defRPr>
            </a:pPr>
            <a:endParaRPr lang="it-IT"/>
          </a:p>
        </c:txPr>
        <c:crossAx val="148092416"/>
        <c:crosses val="autoZero"/>
        <c:auto val="1"/>
        <c:lblAlgn val="ctr"/>
        <c:lblOffset val="100"/>
      </c:catAx>
      <c:valAx>
        <c:axId val="148092416"/>
        <c:scaling>
          <c:orientation val="minMax"/>
        </c:scaling>
        <c:axPos val="l"/>
        <c:majorGridlines>
          <c:spPr>
            <a:ln w="12600">
              <a:solidFill>
                <a:srgbClr val="75FFDD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defRPr>
            </a:pPr>
            <a:endParaRPr lang="it-IT"/>
          </a:p>
        </c:txPr>
        <c:crossAx val="148090880"/>
        <c:crosses val="autoZero"/>
        <c:crossBetween val="midCat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4.8378629406776223E-2"/>
          <c:y val="0.90270485282418522"/>
        </c:manualLayout>
      </c:layout>
      <c:spPr>
        <a:noFill/>
        <a:ln w="25560">
          <a:noFill/>
        </a:ln>
      </c:spPr>
    </c:legend>
    <c:plotVisOnly val="1"/>
    <c:dispBlanksAs val="gap"/>
  </c:chart>
  <c:spPr>
    <a:solidFill>
      <a:srgbClr val="FFFFFF"/>
    </a:solidFill>
    <a:ln w="1260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1B9F7BD-9B9A-4A13-93B2-1F1AA468A9BF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980601B-F40B-48F3-B7C2-B82B77B86F2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AEFCA9E-2D7C-4025-B1D3-E9D5E7F5B702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20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20DF03B-9536-45EE-B02B-CADD8E09179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25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285080" y="10152720"/>
            <a:ext cx="3270600" cy="53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2122217-7A79-4F9E-8534-77E462F0419F}" type="slidenum">
              <a:rPr lang="it-IT" sz="1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25</a:t>
            </a:fld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1007280" y="5078880"/>
            <a:ext cx="5542920" cy="480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285080" y="10152720"/>
            <a:ext cx="3270600" cy="53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DB9CDDE8-EFAA-4DD4-BBB9-6638DD3CA930}" type="slidenum"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27</a:t>
            </a:fld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1007280" y="5078880"/>
            <a:ext cx="5542920" cy="48081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B13EFA7-12CC-40D1-8C42-C93E84100EC4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28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278600" y="10156320"/>
            <a:ext cx="3277440" cy="531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8407AF0-A004-4B24-AA0A-42B545FA156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29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5EA906C-1F49-4CBB-929B-61F87CDA9911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30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84160B9-FB9C-46F2-AC12-8B886046D294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32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4760" cy="4807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45109FA-2252-4507-B950-F3C4D94B1167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52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ADA5796-3B5A-45BB-A0FF-AABF27D4B71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4AD41C6-6AC8-4C97-A06A-F54D71EDEEC8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200FA96-856C-4D20-A6F3-09844C595DCB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91D97C2-2F39-418C-9386-B820E2B3848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84720" y="10153800"/>
            <a:ext cx="3271320" cy="53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1520" tIns="50760" rIns="101520" bIns="50760" anchor="b"/>
          <a:lstStyle/>
          <a:p>
            <a:pPr algn="r">
              <a:lnSpc>
                <a:spcPct val="100000"/>
              </a:lnSpc>
            </a:pPr>
            <a:fld id="{0E8A3C27-73EE-4A43-B7AB-9AFAE45DECC6}" type="slidenum"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1008000" y="5079960"/>
            <a:ext cx="5541480" cy="4806360"/>
          </a:xfrm>
          <a:prstGeom prst="rect">
            <a:avLst/>
          </a:prstGeom>
        </p:spPr>
        <p:txBody>
          <a:bodyPr lIns="101520" tIns="50760" rIns="101520" bIns="5076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935F6DB-8C29-48FD-9813-19534235B249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6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284720" y="10153800"/>
            <a:ext cx="3271320" cy="53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1520" tIns="50760" rIns="101520" bIns="50760" anchor="b"/>
          <a:lstStyle/>
          <a:p>
            <a:pPr algn="r">
              <a:lnSpc>
                <a:spcPct val="100000"/>
              </a:lnSpc>
            </a:pPr>
            <a:fld id="{9E29F150-F27B-4429-8B8A-F26B0BD84F5F}" type="slidenum"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1008000" y="5079960"/>
            <a:ext cx="5541480" cy="4806360"/>
          </a:xfrm>
          <a:prstGeom prst="rect">
            <a:avLst/>
          </a:prstGeom>
        </p:spPr>
        <p:txBody>
          <a:bodyPr lIns="101520" tIns="50760" rIns="101520" bIns="5076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486E447-94B6-423C-AB03-89920B98718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92000"/>
                </a:lnSpc>
              </a:pPr>
              <a:t>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4284720" y="10153800"/>
            <a:ext cx="3271320" cy="53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1520" tIns="50760" rIns="101520" bIns="50760" anchor="b"/>
          <a:lstStyle/>
          <a:p>
            <a:pPr algn="r">
              <a:lnSpc>
                <a:spcPct val="100000"/>
              </a:lnSpc>
            </a:pPr>
            <a:fld id="{23A24127-C4E1-44C9-91FF-5AC85FC86FC7}" type="slidenum"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9</a:t>
            </a:fld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1008000" y="5076720"/>
            <a:ext cx="5541480" cy="4809600"/>
          </a:xfrm>
          <a:prstGeom prst="rect">
            <a:avLst/>
          </a:prstGeom>
        </p:spPr>
        <p:txBody>
          <a:bodyPr lIns="105120" tIns="52560" rIns="105120" bIns="5256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994B826-0C77-4794-83E0-FD676409ADC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18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278240" y="10156680"/>
            <a:ext cx="3277440" cy="53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86F0D26-53C9-4D6A-B60E-A5ED5AE19984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92000"/>
                </a:lnSpc>
              </a:pPr>
              <a:t>19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4760" cy="4808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14" cstate="print"/>
          <a:stretch/>
        </p:blipFill>
        <p:spPr>
          <a:xfrm>
            <a:off x="8337600" y="189000"/>
            <a:ext cx="1321920" cy="76140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0" y="6524640"/>
            <a:ext cx="9903960" cy="331200"/>
          </a:xfrm>
          <a:prstGeom prst="rect">
            <a:avLst/>
          </a:prstGeom>
          <a:gradFill>
            <a:gsLst>
              <a:gs pos="0">
                <a:srgbClr val="008E40"/>
              </a:gs>
              <a:gs pos="100000">
                <a:srgbClr val="00632D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						a cura dell’UOS Prevenzione delle Dipendenze - DIPS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/>
          <p:nvPr/>
        </p:nvPicPr>
        <p:blipFill>
          <a:blip r:embed="rId14" cstate="print"/>
          <a:stretch/>
        </p:blipFill>
        <p:spPr>
          <a:xfrm>
            <a:off x="8337600" y="189000"/>
            <a:ext cx="1321920" cy="761400"/>
          </a:xfrm>
          <a:prstGeom prst="rect">
            <a:avLst/>
          </a:prstGeom>
          <a:ln w="936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0" y="6524640"/>
            <a:ext cx="9903960" cy="331200"/>
          </a:xfrm>
          <a:prstGeom prst="rect">
            <a:avLst/>
          </a:prstGeom>
          <a:gradFill>
            <a:gsLst>
              <a:gs pos="0">
                <a:srgbClr val="008E40"/>
              </a:gs>
              <a:gs pos="100000">
                <a:srgbClr val="00632D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						a cura dell’UOS Prevenzione delle Dipendenze - DIPS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/>
          <p:cNvPicPr/>
          <p:nvPr/>
        </p:nvPicPr>
        <p:blipFill>
          <a:blip r:embed="rId14" cstate="print"/>
          <a:stretch/>
        </p:blipFill>
        <p:spPr>
          <a:xfrm>
            <a:off x="8337600" y="189000"/>
            <a:ext cx="1321920" cy="76140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0" y="6524640"/>
            <a:ext cx="9903960" cy="331200"/>
          </a:xfrm>
          <a:prstGeom prst="rect">
            <a:avLst/>
          </a:prstGeom>
          <a:gradFill>
            <a:gsLst>
              <a:gs pos="0">
                <a:srgbClr val="008E40"/>
              </a:gs>
              <a:gs pos="100000">
                <a:srgbClr val="00632D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						a cura dell’UOS Prevenzione delle Dipendenze - DIPS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6427800"/>
            <a:ext cx="9903960" cy="428040"/>
          </a:xfrm>
          <a:prstGeom prst="rect">
            <a:avLst/>
          </a:prstGeom>
          <a:gradFill>
            <a:gsLst>
              <a:gs pos="0">
                <a:srgbClr val="008E40"/>
              </a:gs>
              <a:gs pos="100000">
                <a:srgbClr val="00632D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0" y="2492280"/>
            <a:ext cx="9903960" cy="30096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UOS Prevenzione delle Dipendenze - DIPS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4"/>
          <p:cNvPicPr/>
          <p:nvPr/>
        </p:nvPicPr>
        <p:blipFill>
          <a:blip r:embed="rId3" cstate="print"/>
          <a:stretch/>
        </p:blipFill>
        <p:spPr>
          <a:xfrm>
            <a:off x="8337600" y="189000"/>
            <a:ext cx="1321920" cy="76140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0" y="6427800"/>
            <a:ext cx="9903960" cy="428040"/>
          </a:xfrm>
          <a:prstGeom prst="rect">
            <a:avLst/>
          </a:prstGeom>
          <a:gradFill>
            <a:gsLst>
              <a:gs pos="0">
                <a:srgbClr val="008E40"/>
              </a:gs>
              <a:gs pos="100000">
                <a:srgbClr val="00632D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" name="Picture 7"/>
          <p:cNvPicPr/>
          <p:nvPr/>
        </p:nvPicPr>
        <p:blipFill>
          <a:blip r:embed="rId3" cstate="print"/>
          <a:stretch/>
        </p:blipFill>
        <p:spPr>
          <a:xfrm>
            <a:off x="8337600" y="189000"/>
            <a:ext cx="1321920" cy="76140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7473960" y="6510240"/>
            <a:ext cx="2158560" cy="30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Dr. Luca Biffi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0" y="2925000"/>
            <a:ext cx="9903960" cy="971640"/>
          </a:xfrm>
          <a:prstGeom prst="rect">
            <a:avLst/>
          </a:prstGeom>
          <a:solidFill>
            <a:srgbClr val="FF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Gioco d’azzardo e dipendenze: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prevenzione, contrasto e integrazioni possibili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00160" y="1628640"/>
            <a:ext cx="9378360" cy="142668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>
              <a:lnSpc>
                <a:spcPct val="100000"/>
              </a:lnSpc>
            </a:pPr>
            <a:r>
              <a:rPr lang="it-IT" sz="20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Gratta&amp;Vinci “Miliardario”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>
              <a:lnSpc>
                <a:spcPct val="100000"/>
              </a:lnSpc>
            </a:pPr>
            <a:r>
              <a:rPr lang="it-IT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Le probabilità di vincere più di 1.000 euro sono 1 su 109.091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Su 30.000.000 di biglietti del Gratta&amp;Vinci “Miliardario” solo 275 vincono più di 1.000 euro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00160" y="907920"/>
            <a:ext cx="8992440" cy="4813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>
              <a:lnSpc>
                <a:spcPct val="100000"/>
              </a:lnSpc>
              <a:spcBef>
                <a:spcPts val="1349"/>
              </a:spcBef>
            </a:pP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 reali probabilità di vincita?</a:t>
            </a:r>
            <a:endParaRPr lang="it-IT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314280" y="3717000"/>
            <a:ext cx="9160920" cy="106416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probabilità che un nuotatore sia morso da un squalo bianco è 1/3.700.00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La probabilità di morire a causa di un asteroide che colpisce la terra è 1/750.000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probabilità di morire colpito da un fulmine in 80 anni di vita è 1/30.000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9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9">
                                            <p:txEl>
                                              <p:p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/>
          <p:cNvPicPr/>
          <p:nvPr/>
        </p:nvPicPr>
        <p:blipFill>
          <a:blip r:embed="rId2" cstate="print"/>
          <a:stretch/>
        </p:blipFill>
        <p:spPr>
          <a:xfrm>
            <a:off x="992160" y="692280"/>
            <a:ext cx="7062120" cy="506988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488880" y="5780160"/>
            <a:ext cx="8975160" cy="63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lo spazio occupato da tutti i biglietti è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15.3 cm (altezza di un biglietto) x 6 000 000 (numero biglietti) = </a:t>
            </a:r>
            <a:r>
              <a:rPr lang="it-IT" sz="1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918</a:t>
            </a:r>
            <a:r>
              <a:rPr lang="it-IT" sz="1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 </a:t>
            </a:r>
            <a:r>
              <a:rPr lang="it-IT" sz="1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Km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cioè </a:t>
            </a:r>
            <a:r>
              <a:rPr lang="it-IT" sz="1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un</a:t>
            </a:r>
            <a:r>
              <a:rPr lang="it-IT" sz="1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 </a:t>
            </a:r>
            <a:r>
              <a:rPr lang="it-IT" sz="1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solo</a:t>
            </a:r>
            <a:r>
              <a:rPr lang="it-IT" sz="1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 biglietto vincente tra </a:t>
            </a: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Microsoft YaHei"/>
              </a:rPr>
              <a:t>MILANO e MONOPOLI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2920" y="692280"/>
            <a:ext cx="912924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ALCUNI FALSI MITI TRA I PIÙ COMUNI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72880" y="1125720"/>
            <a:ext cx="936252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Eccessiva fiducia nei propri mezzi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488880" y="1700280"/>
            <a:ext cx="8898840" cy="91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 giocatori esprimono un’aumentata fiducia nelle proprie capacità, non giustificata da dati reali (per es. ritenersi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più bravi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degli altri nell’indovinare i numeri, nel capire i meccanismi del gioco, nell’uso di strategie di gioco efficaci)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541440" y="2852640"/>
            <a:ext cx="936252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Correlazione illusoria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344520" y="3284640"/>
            <a:ext cx="9129240" cy="11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 giocatori hanno la convinzione che esista una relazione tra elementi, anche in mancanza di prove che la supportino ( per es. credere di avere buone probabilità di vincere perché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mentre si stava giocando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 propri numeri si è sentita la propria canzone preferita)</a:t>
            </a:r>
            <a:r>
              <a:rPr lang="it-IT" sz="1800" b="1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272880" y="4508640"/>
            <a:ext cx="936252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Possesso di portafortuna e comportamenti superstiziosi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415800" y="4869000"/>
            <a:ext cx="9129240" cy="11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 tratta di convinzioni tali per cui il possesso di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portafortuna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l’affidamento a numeri fortunati possa condizionare l’esito del gioco o eseguire comportamenti superstiziosi aumenti la probabilità a favore (per es sedersi sempre allo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stesso posto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 tavolo da gioco,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strofinarsi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 mani o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soffiare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sui dadi)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00160" y="907920"/>
            <a:ext cx="936252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Superstizioni cognitive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88880" y="1413000"/>
            <a:ext cx="8897400" cy="11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 riferiscono alla convinzione che determinati stati mentali possano influire sull’esito di un evento, modificandone le probabilità o l’andamento (per es sperare che basti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molta concentrazione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o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pensare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molta forza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ad un certo numero del Lotto possa influenzare la sua estrazione)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272880" y="3284640"/>
            <a:ext cx="936252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“Contagio” della fortuna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488880" y="3716280"/>
            <a:ext cx="8975160" cy="173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 tratta di tutte quelle situazioni in cui la fortuna viene considerata qualcosa che si trasmette da persona a  persona, da luogo a luogo, da circostanza a circostanza ( per es si sceglie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sedia vicina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qualcuno che durante la serata si sia mostrato molto fortunato, o si vuole accanto una particolare</a:t>
            </a:r>
            <a:r>
              <a:rPr lang="it-IT" sz="1800" b="0" strike="noStrike" spc="-1">
                <a:solidFill>
                  <a:srgbClr val="3399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persona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perché si è convinti che “</a:t>
            </a:r>
            <a:r>
              <a:rPr lang="it-IT" sz="18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porti bene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”). Su questo meccanismo si basano le pubblicità del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“QUI VINTI 50.000€”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che portano a comprare i gratta e vinci </a:t>
            </a:r>
            <a:r>
              <a:rPr lang="it-IT" sz="1800" b="0" strike="noStrike" spc="-1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dove sono già stati vinti premi</a:t>
            </a:r>
            <a:r>
              <a:rPr lang="it-IT" sz="18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importanti.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5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0" end="5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0" end="5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/>
          <p:cNvPicPr/>
          <p:nvPr/>
        </p:nvPicPr>
        <p:blipFill>
          <a:blip r:embed="rId2" cstate="print"/>
          <a:stretch/>
        </p:blipFill>
        <p:spPr>
          <a:xfrm>
            <a:off x="0" y="1700280"/>
            <a:ext cx="9903960" cy="515556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2000160" y="3141720"/>
            <a:ext cx="6262200" cy="3137040"/>
          </a:xfrm>
          <a:prstGeom prst="rect">
            <a:avLst/>
          </a:prstGeom>
          <a:solidFill>
            <a:srgbClr val="CCFFFF">
              <a:alpha val="86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Combinazione </a:t>
            </a:r>
            <a:r>
              <a:rPr lang="it-IT" sz="20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perdente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ma … 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... con elementi che inducono a pensare di “</a:t>
            </a:r>
            <a:r>
              <a:rPr lang="it-IT" sz="20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averla sfiorata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" (es. effetti musicali)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SEGNALE INCORAGGIANTE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STIMOLO A RIPROVARE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questo </a:t>
            </a:r>
            <a:r>
              <a:rPr lang="it-IT" sz="20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errore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0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cognitivo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è ben conosciuto dai costruttori di slot-machines!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0" y="189000"/>
            <a:ext cx="8263800" cy="393480"/>
          </a:xfrm>
          <a:prstGeom prst="rect">
            <a:avLst/>
          </a:prstGeom>
          <a:solidFill>
            <a:srgbClr val="FF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QUASI VINCITA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992160" y="836640"/>
            <a:ext cx="6622560" cy="617040"/>
          </a:xfrm>
          <a:prstGeom prst="rect">
            <a:avLst/>
          </a:prstGeom>
          <a:noFill/>
          <a:ln w="9360">
            <a:solidFill>
              <a:srgbClr val="008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Guardate la slot-machine: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CHE COSA VEDETE ? A CHE COSA VI FA PENSARE 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21240" y="1916280"/>
            <a:ext cx="5106240" cy="2034720"/>
          </a:xfrm>
          <a:prstGeom prst="rect">
            <a:avLst/>
          </a:prstGeom>
          <a:noFill/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tasto 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STOP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nelle slot-machines sfrutta questo meccanismo psicologico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Quali sono le conseguenze?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la convinzione di 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poter influenzare 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risultato di eventi casuali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la 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sovrastima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delle probabilità di successo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44520" y="981000"/>
            <a:ext cx="711792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ESEMPI DI ILLUSIONE DEL CONTROLLO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4"/>
          <p:cNvPicPr/>
          <p:nvPr/>
        </p:nvPicPr>
        <p:blipFill>
          <a:blip r:embed="rId2" cstate="print"/>
          <a:stretch/>
        </p:blipFill>
        <p:spPr>
          <a:xfrm>
            <a:off x="0" y="1628640"/>
            <a:ext cx="4360320" cy="264096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344520" y="5373720"/>
            <a:ext cx="5942880" cy="106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QUESTO ATTEGGIAMENTO COMPORTA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convinzione di poter 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influenzare il risultato 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 eventi casuali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sovrastima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delle probabilità di successo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5"/>
          <p:cNvPicPr/>
          <p:nvPr/>
        </p:nvPicPr>
        <p:blipFill>
          <a:blip r:embed="rId3" cstate="print"/>
          <a:stretch/>
        </p:blipFill>
        <p:spPr>
          <a:xfrm>
            <a:off x="7473960" y="3716280"/>
            <a:ext cx="2004480" cy="277920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4"/>
          <p:cNvSpPr/>
          <p:nvPr/>
        </p:nvSpPr>
        <p:spPr>
          <a:xfrm>
            <a:off x="3318480" y="4437000"/>
            <a:ext cx="3965040" cy="5745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 stesso avviene per le “</a:t>
            </a:r>
            <a:r>
              <a:rPr lang="it-IT" sz="16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strategie”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per scegliere o grattare i biglietti dei G&amp;V.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31840" y="965160"/>
            <a:ext cx="944028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QUASI-VINCITA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</a:t>
            </a:r>
            <a:r>
              <a:rPr lang="it-IT" sz="24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ILLUSIONE DEL CONTROLLO</a:t>
            </a:r>
            <a:r>
              <a:rPr lang="it-IT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sono due meccanismi psicologici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che possono indurci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giocare sempre di più.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Più si gioca, </a:t>
            </a:r>
            <a:r>
              <a:rPr lang="it-IT" sz="2000" b="1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più si spende denaro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 la probabilità di </a:t>
            </a:r>
            <a:r>
              <a:rPr lang="it-IT" sz="2000" b="1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vincere non aumenta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30680" y="836640"/>
            <a:ext cx="330192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MISCONCETTI COGNITIVI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704880" y="4437000"/>
            <a:ext cx="8046360" cy="14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QUALE SECONDO VOI È QUELLA PIÙ PROBABILE 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QUALE SCEGLIERESTE ?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849240" y="1628640"/>
            <a:ext cx="7774920" cy="248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 gioco del LOTTO - ruota di Milano - sono appena usciti i numeri: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13 - 7 - 45 - 36 - 72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51"/>
              </a:spcBef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Avendo queste sequenze che potremmo utilizzare per giocare al lotto: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00"/>
              </a:spcBef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4680" lvl="3" indent="-3409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lphaLcParenR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13 - 7 – 45 – 36 – 72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4680" lvl="3" indent="-3409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lphaLcParenR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1 - 2 –   3 –  4 -  5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4680" lvl="3" indent="-3409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lphaLcParenR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21 - 5 – 48 – 83 - 2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7240" y="1628640"/>
            <a:ext cx="8913240" cy="230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>
              <a:lnSpc>
                <a:spcPct val="100000"/>
              </a:lnSpc>
              <a:spcBef>
                <a:spcPts val="799"/>
              </a:spcBef>
            </a:pPr>
            <a:r>
              <a:rPr lang="it-IT" sz="32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QUANDO IL GIOCO DIVENTA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799"/>
              </a:spcBef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799"/>
              </a:spcBef>
            </a:pPr>
            <a:r>
              <a:rPr lang="it-IT" sz="32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PROBLEMATICO O PATOLOGICO?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692280"/>
            <a:ext cx="10490400" cy="11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100" b="0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Possibile evoluzione dal gioco d’azzardo al Gioco d’azzardo Patologico</a:t>
            </a:r>
            <a:endParaRPr lang="it-IT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96040" y="2100240"/>
            <a:ext cx="2181960" cy="607320"/>
          </a:xfrm>
          <a:prstGeom prst="flowChartProcess">
            <a:avLst/>
          </a:prstGeom>
          <a:solidFill>
            <a:srgbClr val="FFFF99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Gioco d’azzardo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Informale e ricreativo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818640" y="3397320"/>
            <a:ext cx="2181960" cy="607320"/>
          </a:xfrm>
          <a:prstGeom prst="flowChartProcess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Gioco d’azzardo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problematico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896040" y="4653000"/>
            <a:ext cx="2181960" cy="607320"/>
          </a:xfrm>
          <a:prstGeom prst="flowChartProcess">
            <a:avLst/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Gioco d’azzardo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patologico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3549600" y="2130480"/>
            <a:ext cx="2181960" cy="607320"/>
          </a:xfrm>
          <a:prstGeom prst="flowChartProcess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Comportamento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fisiologico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3549600" y="3390840"/>
            <a:ext cx="2181960" cy="607320"/>
          </a:xfrm>
          <a:prstGeom prst="flowChartProcess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Comportamento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a rischio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3549600" y="4686480"/>
            <a:ext cx="2181960" cy="607320"/>
          </a:xfrm>
          <a:prstGeom prst="flowChartProcess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Stato di malattia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8"/>
          <p:cNvSpPr/>
          <p:nvPr/>
        </p:nvSpPr>
        <p:spPr>
          <a:xfrm>
            <a:off x="5967720" y="1628640"/>
            <a:ext cx="3664440" cy="38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Gioco saltuario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Principali motivazioni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Socializzazione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Competizione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Spesa contenuta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2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2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Aumento del tempo speso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2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Aumento delle spese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Gioco intensivo e/o quotidiano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Comparsa del “craving” (desiderio compulsivo)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Spese elevate con indebitamento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Line 9"/>
          <p:cNvSpPr/>
          <p:nvPr/>
        </p:nvSpPr>
        <p:spPr>
          <a:xfrm>
            <a:off x="507240" y="3068280"/>
            <a:ext cx="8970480" cy="1800"/>
          </a:xfrm>
          <a:prstGeom prst="line">
            <a:avLst/>
          </a:prstGeom>
          <a:ln w="38160" cap="rnd">
            <a:solidFill>
              <a:srgbClr val="FF66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Line 10"/>
          <p:cNvSpPr/>
          <p:nvPr/>
        </p:nvSpPr>
        <p:spPr>
          <a:xfrm>
            <a:off x="507240" y="4292280"/>
            <a:ext cx="8970480" cy="1800"/>
          </a:xfrm>
          <a:prstGeom prst="line">
            <a:avLst/>
          </a:prstGeom>
          <a:ln w="38160" cap="rnd">
            <a:solidFill>
              <a:srgbClr val="FF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1"/>
          <p:cNvSpPr/>
          <p:nvPr/>
        </p:nvSpPr>
        <p:spPr>
          <a:xfrm>
            <a:off x="580680" y="6093000"/>
            <a:ext cx="4427280" cy="31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/>
          <a:lstStyle/>
          <a:p>
            <a:pPr marL="228600"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Fonte: Linee guida Dipartimento politiche Antidroga 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847960" y="3213000"/>
            <a:ext cx="3896640" cy="574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Trova le differenze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17000" y="1052640"/>
            <a:ext cx="9592560" cy="539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1. è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eccessivamente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assorbito dal gioco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2.  ha bisogno di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giocare quantità crescenti di denaro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per raggiungere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    l’eccitazione desiderata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3.  ha provato più volte a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controllare, ridurre o interrompere 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il gioco d’azzardo senza riuscirci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4. gioca d’azzardo per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sfuggire a problemi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o per alleviare un umore depressivo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5. dopo aver perso denaro al gioco, torna per giocare ancora (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rincorrendo le</a:t>
            </a:r>
            <a:r>
              <a:t/>
            </a:r>
            <a:br/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proprie perdite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)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6.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mente ai familiari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, agli amici, ai medici ed alla fine a tutti per nascondere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l’entità del proprio coinvolgimento nel gioco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7. ha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commesso azioni illegali per finanziarsi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il gioco d’azzardo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8. ha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messo a repentaglio o ha perso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una relazione affettiva significativa, il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lavoro od opportunità scolastiche o di carriera per il gioco d’azzardo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9. </a:t>
            </a:r>
            <a:r>
              <a:rPr lang="it-IT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fa affidamento sugli altri per reperire denaro</a:t>
            </a:r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 o per alleviare una situazione</a:t>
            </a:r>
            <a:r>
              <a:t/>
            </a:r>
            <a:br/>
            <a:r>
              <a:rPr lang="it-IT" sz="1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finanziaria disperata causata dal gioco d’azzardo. 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Fonte: Linee guida Dipartimento Politiche Antidroga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00520" y="70560"/>
            <a:ext cx="8070480" cy="96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Quando diventa una malattia: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le caratteristiche del giocatore d’azzardo patologico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/>
          <p:cNvPicPr/>
          <p:nvPr/>
        </p:nvPicPr>
        <p:blipFill>
          <a:blip r:embed="rId2" cstate="print"/>
          <a:stretch/>
        </p:blipFill>
        <p:spPr>
          <a:xfrm>
            <a:off x="0" y="1773360"/>
            <a:ext cx="8422560" cy="4647600"/>
          </a:xfrm>
          <a:prstGeom prst="rect">
            <a:avLst/>
          </a:prstGeom>
          <a:ln w="9360"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0" y="1052640"/>
            <a:ext cx="8913240" cy="122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/>
          <a:lstStyle/>
          <a:p>
            <a:pPr marL="343080" indent="-340920">
              <a:lnSpc>
                <a:spcPct val="100000"/>
              </a:lnSpc>
              <a:spcBef>
                <a:spcPts val="1426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it-IT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DejaVu Sans"/>
              </a:rPr>
              <a:t>Alcuni dati per inquadrare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1426"/>
              </a:spcBef>
            </a:pPr>
            <a:r>
              <a:rPr lang="it-IT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DejaVu Sans"/>
              </a:rPr>
              <a:t> 	i fenomeni …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 212"/>
          <p:cNvPicPr/>
          <p:nvPr/>
        </p:nvPicPr>
        <p:blipFill>
          <a:blip r:embed="rId2" cstate="print"/>
          <a:stretch/>
        </p:blipFill>
        <p:spPr>
          <a:xfrm>
            <a:off x="216000" y="569160"/>
            <a:ext cx="9255960" cy="576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1"/>
          <p:cNvGraphicFramePr/>
          <p:nvPr/>
        </p:nvGraphicFramePr>
        <p:xfrm>
          <a:off x="164160" y="1505880"/>
          <a:ext cx="4507560" cy="4947120"/>
        </p:xfrm>
        <a:graphic>
          <a:graphicData uri="http://schemas.openxmlformats.org/drawingml/2006/table">
            <a:tbl>
              <a:tblPr/>
              <a:tblGrid>
                <a:gridCol w="1715400"/>
                <a:gridCol w="835200"/>
                <a:gridCol w="868680"/>
                <a:gridCol w="1088640"/>
              </a:tblGrid>
              <a:tr h="54828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Vita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ultimo anno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ultimo mese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73,3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42,3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51,6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87,5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62,7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92,7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89,2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93,1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84,7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72,5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Minorenni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00"/>
                      </a:solidFill>
                    </a:lnL>
                    <a:lnR w="720">
                      <a:solidFill>
                        <a:srgbClr val="FFFF00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81,2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00"/>
                      </a:solidFill>
                    </a:lnL>
                    <a:lnR w="720">
                      <a:solidFill>
                        <a:srgbClr val="FFFF00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72,6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00"/>
                      </a:solidFill>
                    </a:lnL>
                    <a:lnR w="720">
                      <a:solidFill>
                        <a:srgbClr val="FFFF00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52,2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00"/>
                      </a:solidFill>
                    </a:lnL>
                    <a:lnR w="720">
                      <a:solidFill>
                        <a:srgbClr val="FFFF00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Maggiorenni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92,2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86,9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Bergamo 2018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85,9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61,9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Italia 2018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86,3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80,1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20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Lomb. 2018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87,3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15" name="CustomShape 2"/>
          <p:cNvSpPr/>
          <p:nvPr/>
        </p:nvSpPr>
        <p:spPr>
          <a:xfrm>
            <a:off x="0" y="1152720"/>
            <a:ext cx="4966560" cy="28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Consumo alcol studenti 15-19 anni prov. BG – ESPAD 2018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6" name="Table 3"/>
          <p:cNvGraphicFramePr/>
          <p:nvPr/>
        </p:nvGraphicFramePr>
        <p:xfrm>
          <a:off x="4812120" y="173520"/>
          <a:ext cx="5077080" cy="4782600"/>
        </p:xfrm>
        <a:graphic>
          <a:graphicData uri="http://schemas.openxmlformats.org/drawingml/2006/table">
            <a:tbl>
              <a:tblPr/>
              <a:tblGrid>
                <a:gridCol w="1784520"/>
                <a:gridCol w="1097280"/>
                <a:gridCol w="1098000"/>
                <a:gridCol w="1097640"/>
              </a:tblGrid>
              <a:tr h="628560">
                <a:tc gridSpan="4">
                  <a:txBody>
                    <a:bodyPr/>
                    <a:lstStyle/>
                    <a:p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Consumo psicofarmaci non prescritti nella vita – Stud. 15-19 anni provincia di Bergamo – ESPAD 2019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Maschi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Femmine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Totale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9,8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21,8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15,8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18,7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21,8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 anni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15,9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20,9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Minorenni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15,3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Maggiorenni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Bergamo 2018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12,8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19,5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16,2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Italia 2017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21,6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it-IT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Lomb. 2017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18,7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35,4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27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6520" y="404640"/>
            <a:ext cx="8422920" cy="1166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Il gioco d’azzardo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non è un fenomeno recente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ma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in questi anni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abbiamo visto una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forte espansione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94400" y="1700280"/>
            <a:ext cx="9475560" cy="411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 algn="ctr">
              <a:lnSpc>
                <a:spcPct val="90000"/>
              </a:lnSpc>
              <a:spcBef>
                <a:spcPts val="601"/>
              </a:spcBef>
            </a:pPr>
            <a:r>
              <a:rPr lang="it-IT" sz="2400" b="1" u="sng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Volumi del gioco d’azzardo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Terza azienda italiana per fatturato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&gt; 130.000 i punti gioco in Italia - 29.937 in Lombardia</a:t>
            </a:r>
            <a:r>
              <a:rPr lang="it-IT" sz="12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(Libro Blu-2019</a:t>
            </a:r>
            <a:r>
              <a:rPr lang="it-IT" sz="1200" b="0" i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&gt; 9000 imprese legali coinvolte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stima dei giocatori patologici da  302.093 – 1.329.211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 algn="ctr">
              <a:lnSpc>
                <a:spcPct val="90000"/>
              </a:lnSpc>
              <a:spcBef>
                <a:spcPts val="249"/>
              </a:spcBef>
            </a:pPr>
            <a:r>
              <a:rPr lang="it-IT" sz="10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(Fonte: Dipartimento Politiche Antidroga)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 algn="ctr">
              <a:lnSpc>
                <a:spcPct val="90000"/>
              </a:lnSpc>
              <a:spcBef>
                <a:spcPts val="700"/>
              </a:spcBef>
            </a:pPr>
            <a:r>
              <a:rPr lang="it-IT" sz="2800" b="1" u="sng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Nel 2019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110,5 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miliardi di raccolta  -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91,1 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miliardi le vincite;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19,4 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miliardi la spesa degli italiani (quasi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1% PIL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8760" indent="-214200" algn="ctr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Wingdings" charset="2"/>
              <a:buChar char=""/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11,4 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miliardi entrate fiscali (</a:t>
            </a: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5,8 da apparecchi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200" algn="ctr">
              <a:lnSpc>
                <a:spcPct val="90000"/>
              </a:lnSpc>
              <a:spcBef>
                <a:spcPts val="349"/>
              </a:spcBef>
            </a:pPr>
            <a:r>
              <a:rPr lang="it-IT" sz="1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(Fonte: ADM)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71800" y="6165720"/>
            <a:ext cx="9281160" cy="27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Fonte: SEA/Osservatorio delle Dipendenze ATS Bergamo - rielaborazione dati AAMS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774000" y="714240"/>
            <a:ext cx="8665560" cy="54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Distribuzione per raccolta totale, spesa ed entrate fiscali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mld di euro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1" name="Grafico 6"/>
          <p:cNvGraphicFramePr/>
          <p:nvPr/>
        </p:nvGraphicFramePr>
        <p:xfrm>
          <a:off x="1006200" y="1285920"/>
          <a:ext cx="7836840" cy="46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507240" y="189000"/>
            <a:ext cx="9110880" cy="744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L’evoluzione del gioco in Italia</a:t>
            </a:r>
            <a:r>
              <a:rPr lang="it-IT" sz="2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endParaRPr lang="it-IT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dagli anni 90 in poi  cambia il mercato dei giochi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741240" y="1197000"/>
            <a:ext cx="8890920" cy="118656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Fortissimo</a:t>
            </a: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C40025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incremento </a:t>
            </a:r>
            <a:r>
              <a:rPr lang="it-IT" sz="24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in termini quantitativi e crescente</a:t>
            </a: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C40025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diversificazione</a:t>
            </a: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e</a:t>
            </a: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2400" b="1" strike="noStrike" spc="-1">
                <a:solidFill>
                  <a:srgbClr val="C40025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polarizzazione dell’offerta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Object 3"/>
          <p:cNvPicPr/>
          <p:nvPr/>
        </p:nvPicPr>
        <p:blipFill>
          <a:blip r:embed="rId3" cstate="print"/>
          <a:stretch/>
        </p:blipFill>
        <p:spPr>
          <a:xfrm>
            <a:off x="507240" y="3141720"/>
            <a:ext cx="4113360" cy="2698200"/>
          </a:xfrm>
          <a:prstGeom prst="rect">
            <a:avLst/>
          </a:prstGeom>
          <a:ln>
            <a:noFill/>
          </a:ln>
        </p:spPr>
      </p:pic>
      <p:pic>
        <p:nvPicPr>
          <p:cNvPr id="226" name="Object 4"/>
          <p:cNvPicPr/>
          <p:nvPr/>
        </p:nvPicPr>
        <p:blipFill>
          <a:blip r:embed="rId4" cstate="print"/>
          <a:stretch/>
        </p:blipFill>
        <p:spPr>
          <a:xfrm>
            <a:off x="3316680" y="3101400"/>
            <a:ext cx="6761880" cy="3347640"/>
          </a:xfrm>
          <a:prstGeom prst="rect">
            <a:avLst/>
          </a:prstGeom>
          <a:ln>
            <a:noFill/>
          </a:ln>
        </p:spPr>
      </p:pic>
      <p:sp>
        <p:nvSpPr>
          <p:cNvPr id="228" name="CustomShape 5"/>
          <p:cNvSpPr/>
          <p:nvPr/>
        </p:nvSpPr>
        <p:spPr>
          <a:xfrm>
            <a:off x="1130040" y="2421000"/>
            <a:ext cx="7841880" cy="67896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Distribuzione percentuale della raccolta per tipologia di gioco (valori percentuali)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2535120" y="6381720"/>
            <a:ext cx="7212240" cy="3283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0" y="3213000"/>
            <a:ext cx="1368360" cy="3740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alatino"/>
                <a:ea typeface="Microsoft YaHei"/>
              </a:rPr>
              <a:t>2004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>
            <a:off x="8278200" y="2952000"/>
            <a:ext cx="1368360" cy="3740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/>
          <a:lstStyle/>
          <a:p>
            <a:pPr marL="160200" algn="ctr">
              <a:lnSpc>
                <a:spcPct val="10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alatino"/>
                <a:ea typeface="Microsoft YaHei"/>
              </a:rPr>
              <a:t>2013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9"/>
          <p:cNvSpPr/>
          <p:nvPr/>
        </p:nvSpPr>
        <p:spPr>
          <a:xfrm>
            <a:off x="72000" y="6192000"/>
            <a:ext cx="561456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0200" algn="r">
              <a:lnSpc>
                <a:spcPct val="100000"/>
              </a:lnSpc>
              <a:spcBef>
                <a:spcPts val="850"/>
              </a:spcBef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  <a:ea typeface="Microsoft YaHei"/>
              </a:rPr>
              <a:t>Fonte: rielaborazioni Osservatorio Dipendenze/ex ASL su dati AAMS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35440" y="0"/>
            <a:ext cx="9668160" cy="77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3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L’evoluzione del gioco in Italia: </a:t>
            </a:r>
            <a:endParaRPr lang="it-IT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dagli anni 90 in poi  cambia il mercato dei giochi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Picture 4"/>
          <p:cNvPicPr/>
          <p:nvPr/>
        </p:nvPicPr>
        <p:blipFill>
          <a:blip r:embed="rId3" cstate="print"/>
          <a:srcRect l="3278"/>
          <a:stretch/>
        </p:blipFill>
        <p:spPr>
          <a:xfrm>
            <a:off x="194400" y="981000"/>
            <a:ext cx="5067720" cy="2296440"/>
          </a:xfrm>
          <a:prstGeom prst="rect">
            <a:avLst/>
          </a:prstGeom>
          <a:ln w="9360">
            <a:noFill/>
          </a:ln>
        </p:spPr>
      </p:pic>
      <p:pic>
        <p:nvPicPr>
          <p:cNvPr id="235" name="Immagine 6"/>
          <p:cNvPicPr/>
          <p:nvPr/>
        </p:nvPicPr>
        <p:blipFill>
          <a:blip r:embed="rId4" cstate="print"/>
          <a:stretch/>
        </p:blipFill>
        <p:spPr>
          <a:xfrm>
            <a:off x="1833120" y="3222720"/>
            <a:ext cx="8070480" cy="3633120"/>
          </a:xfrm>
          <a:prstGeom prst="rect">
            <a:avLst/>
          </a:prstGeom>
          <a:ln w="9360"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1987920" y="4437000"/>
            <a:ext cx="1480320" cy="789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2221920" y="4581360"/>
            <a:ext cx="1559520" cy="39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Giochi di carte abilità a distanza 21%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4875480" y="1125360"/>
            <a:ext cx="1947960" cy="36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Anno 2016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2592000" y="5184000"/>
            <a:ext cx="1079280" cy="287280"/>
          </a:xfrm>
          <a:custGeom>
            <a:avLst/>
            <a:gdLst/>
            <a:ahLst/>
            <a:cxnLst/>
            <a:rect l="l" t="t" r="r" b="b"/>
            <a:pathLst>
              <a:path w="3002" h="802">
                <a:moveTo>
                  <a:pt x="0" y="200"/>
                </a:moveTo>
                <a:lnTo>
                  <a:pt x="2250" y="200"/>
                </a:lnTo>
                <a:lnTo>
                  <a:pt x="2250" y="0"/>
                </a:lnTo>
                <a:lnTo>
                  <a:pt x="3001" y="400"/>
                </a:lnTo>
                <a:lnTo>
                  <a:pt x="2250" y="801"/>
                </a:lnTo>
                <a:lnTo>
                  <a:pt x="22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BE3F3F"/>
          </a:solidFill>
          <a:ln>
            <a:solidFill>
              <a:srgbClr val="D22B2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 3"/>
          <p:cNvPicPr/>
          <p:nvPr/>
        </p:nvPicPr>
        <p:blipFill>
          <a:blip r:embed="rId3" cstate="print"/>
          <a:stretch/>
        </p:blipFill>
        <p:spPr>
          <a:xfrm>
            <a:off x="0" y="981000"/>
            <a:ext cx="9903960" cy="4855680"/>
          </a:xfrm>
          <a:prstGeom prst="rect">
            <a:avLst/>
          </a:prstGeom>
          <a:ln w="9360">
            <a:noFill/>
          </a:ln>
        </p:spPr>
      </p:pic>
      <p:sp>
        <p:nvSpPr>
          <p:cNvPr id="241" name="CustomShape 1"/>
          <p:cNvSpPr/>
          <p:nvPr/>
        </p:nvSpPr>
        <p:spPr>
          <a:xfrm rot="7998000">
            <a:off x="835200" y="1946160"/>
            <a:ext cx="388440" cy="718560"/>
          </a:xfrm>
          <a:prstGeom prst="upArrow">
            <a:avLst>
              <a:gd name="adj1" fmla="val 39565"/>
              <a:gd name="adj2" fmla="val 42360"/>
            </a:avLst>
          </a:prstGeom>
          <a:solidFill>
            <a:srgbClr val="FFFF01"/>
          </a:solidFill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75240" y="2421000"/>
            <a:ext cx="7798680" cy="862920"/>
          </a:xfrm>
          <a:prstGeom prst="rect">
            <a:avLst/>
          </a:prstGeom>
          <a:noFill/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uso – uso problematico – dipendenza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i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gioco – gioco problematico – dipendenza da gioco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641840" y="3284640"/>
            <a:ext cx="309240" cy="862920"/>
          </a:xfrm>
          <a:prstGeom prst="downArrow">
            <a:avLst>
              <a:gd name="adj1" fmla="val 50000"/>
              <a:gd name="adj2" fmla="val 75276"/>
            </a:avLst>
          </a:prstGeom>
          <a:solidFill>
            <a:srgbClr val="0099CC"/>
          </a:solidFill>
          <a:ln w="9360">
            <a:solidFill>
              <a:srgbClr val="0099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1052640" y="4149720"/>
            <a:ext cx="7798680" cy="1191600"/>
          </a:xfrm>
          <a:prstGeom prst="rect">
            <a:avLst/>
          </a:prstGeom>
          <a:noFill/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NON SONO SINONIMI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 identificano situazioni e scenari molto diversi con diversi livelli di problematicità.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311400" y="1558800"/>
            <a:ext cx="9241560" cy="457200"/>
          </a:xfrm>
          <a:prstGeom prst="rect">
            <a:avLst/>
          </a:prstGeom>
          <a:noFill/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 tende a usare la parola DIPENDENZA in modo improprio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"/>
          <p:cNvPicPr/>
          <p:nvPr/>
        </p:nvPicPr>
        <p:blipFill>
          <a:blip r:embed="rId3" cstate="print"/>
          <a:stretch/>
        </p:blipFill>
        <p:spPr>
          <a:xfrm>
            <a:off x="3470400" y="981000"/>
            <a:ext cx="6472800" cy="3492000"/>
          </a:xfrm>
          <a:prstGeom prst="rect">
            <a:avLst/>
          </a:prstGeom>
          <a:ln w="9360"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1520280" y="4869000"/>
            <a:ext cx="8383680" cy="70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Gli anziani con un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comportamento di gioco A RISCHIO/PROBLEMATICO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SONO circa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16.000.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07240" y="5157720"/>
            <a:ext cx="1082880" cy="982080"/>
          </a:xfrm>
          <a:prstGeom prst="curvedRightArrow">
            <a:avLst>
              <a:gd name="adj1" fmla="val 25000"/>
              <a:gd name="adj2" fmla="val 50000"/>
              <a:gd name="adj3" fmla="val 25001"/>
            </a:avLst>
          </a:prstGeom>
          <a:solidFill>
            <a:srgbClr val="FF0000"/>
          </a:solidFill>
          <a:ln w="9360">
            <a:solidFill>
              <a:srgbClr val="C00000"/>
            </a:solidFill>
            <a:miter/>
          </a:ln>
          <a:effectLst>
            <a:outerShdw dist="2304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1833120" y="5734080"/>
            <a:ext cx="5127840" cy="365760"/>
          </a:xfrm>
          <a:prstGeom prst="rect">
            <a:avLst/>
          </a:prstGeom>
          <a:noFill/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che corrispondono al </a:t>
            </a: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18% circa dei giocatori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194400" y="1989000"/>
            <a:ext cx="3155400" cy="228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Ca.</a:t>
            </a: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 </a:t>
            </a:r>
            <a:r>
              <a:rPr lang="it-IT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77.000 i 65-84enni</a:t>
            </a: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in provincia di BG che hanno giocato d’azzardo nell’anno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precedente la ricerca.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18.000</a:t>
            </a: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quelli che l’hanno fatto</a:t>
            </a: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nell’</a:t>
            </a:r>
            <a:r>
              <a:rPr lang="it-IT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ultimo mese</a:t>
            </a: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(18%).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1910520" y="115920"/>
            <a:ext cx="5537160" cy="42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50000"/>
              </a:lnSpc>
            </a:pPr>
            <a:r>
              <a:rPr lang="it-IT" sz="2200" b="1" u="sng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signio Medium"/>
                <a:ea typeface="Microsoft YaHei"/>
              </a:rPr>
              <a:t>QUANTI GIOCANO D’AZZARDO?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00520" y="1093680"/>
            <a:ext cx="9286200" cy="940320"/>
          </a:xfrm>
          <a:prstGeom prst="rect">
            <a:avLst/>
          </a:prstGeom>
          <a:noFill/>
          <a:ln w="9360">
            <a:solidFill>
              <a:srgbClr val="008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L’Agenzia delle Dogane e dei Monopoli ha promosso il progetto “il gioco d’azzardo in Italia: ricerca, formazione e informazione” affidandone la realizzazione al </a:t>
            </a: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Centro Nazionale per le Dipendenze ed il Doping </a:t>
            </a: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dell’Istituto Superiore di Sanità, che ha condotto nel 2017-18 una ricerca per acquisire conoscenze sulla dimensione del gioco d’azzardo in Italia e stimare l’impatto di questo fenomeno sulla salute pubblica. 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Picture 29"/>
          <p:cNvPicPr/>
          <p:nvPr/>
        </p:nvPicPr>
        <p:blipFill>
          <a:blip r:embed="rId2" cstate="print"/>
          <a:stretch/>
        </p:blipFill>
        <p:spPr>
          <a:xfrm>
            <a:off x="0" y="2708280"/>
            <a:ext cx="9903960" cy="3598200"/>
          </a:xfrm>
          <a:prstGeom prst="rect">
            <a:avLst/>
          </a:prstGeom>
          <a:ln w="9360">
            <a:solidFill>
              <a:srgbClr val="008000"/>
            </a:solidFill>
            <a:miter/>
          </a:ln>
        </p:spPr>
      </p:pic>
      <p:sp>
        <p:nvSpPr>
          <p:cNvPr id="250" name="CustomShape 2"/>
          <p:cNvSpPr/>
          <p:nvPr/>
        </p:nvSpPr>
        <p:spPr>
          <a:xfrm>
            <a:off x="0" y="2408400"/>
            <a:ext cx="9007200" cy="331200"/>
          </a:xfrm>
          <a:prstGeom prst="rect">
            <a:avLst/>
          </a:prstGeom>
          <a:noFill/>
          <a:ln w="9360">
            <a:solidFill>
              <a:srgbClr val="008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Stime rapportate alla provincia di Bergamo per la popolazione adulta e minorenne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5440" y="6093000"/>
            <a:ext cx="6766920" cy="24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it-IT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Fonte: Osservatorio delle Dipendenze ATS  Bergamo - rielaborazione dati  Istituto Superiore di Sanità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 rot="19871400">
            <a:off x="4591440" y="4291920"/>
            <a:ext cx="718560" cy="213840"/>
          </a:xfrm>
          <a:prstGeom prst="leftArrow">
            <a:avLst>
              <a:gd name="adj1" fmla="val 50000"/>
              <a:gd name="adj2" fmla="val 83456"/>
            </a:avLst>
          </a:prstGeom>
          <a:solidFill>
            <a:srgbClr val="FFCC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5"/>
          <p:cNvSpPr/>
          <p:nvPr/>
        </p:nvSpPr>
        <p:spPr>
          <a:xfrm rot="19871400">
            <a:off x="4591440" y="3428640"/>
            <a:ext cx="718560" cy="213840"/>
          </a:xfrm>
          <a:prstGeom prst="lef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6"/>
          <p:cNvSpPr/>
          <p:nvPr/>
        </p:nvSpPr>
        <p:spPr>
          <a:xfrm rot="12605400">
            <a:off x="7832880" y="3359160"/>
            <a:ext cx="718560" cy="213840"/>
          </a:xfrm>
          <a:prstGeom prst="lef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7"/>
          <p:cNvSpPr/>
          <p:nvPr/>
        </p:nvSpPr>
        <p:spPr>
          <a:xfrm rot="12605400">
            <a:off x="7905960" y="3935160"/>
            <a:ext cx="718560" cy="213840"/>
          </a:xfrm>
          <a:prstGeom prst="lef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Segnaposto contenuto 8"/>
          <p:cNvGraphicFramePr/>
          <p:nvPr/>
        </p:nvGraphicFramePr>
        <p:xfrm>
          <a:off x="506520" y="1772640"/>
          <a:ext cx="8913240" cy="452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7" name="CustomShape 1"/>
          <p:cNvSpPr/>
          <p:nvPr/>
        </p:nvSpPr>
        <p:spPr>
          <a:xfrm>
            <a:off x="128520" y="75240"/>
            <a:ext cx="8032680" cy="1249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>
              <a:lnSpc>
                <a:spcPct val="100000"/>
              </a:lnSpc>
            </a:pPr>
            <a:r>
              <a:rPr lang="it-IT" sz="28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	</a:t>
            </a: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Utenza con problematiche di gioco d’azzardo patologico in carico ai Servizi ambulatoriali per le dipendenze (SerD e SMI) provincia di Bergamo. </a:t>
            </a:r>
            <a:r>
              <a:rPr lang="it-IT" sz="2000" b="0" i="1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Anni 2014 - 2019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662040" y="6308640"/>
            <a:ext cx="9429120" cy="27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Fonte: Osservatorio Dipendenze Ats Bergamo – rielaborazioni su dati SerD e Smi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95360" y="1604880"/>
            <a:ext cx="8911440" cy="3550320"/>
          </a:xfrm>
          <a:prstGeom prst="rect">
            <a:avLst/>
          </a:prstGeom>
          <a:noFill/>
          <a:ln w="936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>
            <a:normAutofit/>
          </a:bodyPr>
          <a:lstStyle/>
          <a:p>
            <a:pPr marL="343080" indent="-340560">
              <a:lnSpc>
                <a:spcPct val="100000"/>
              </a:lnSpc>
              <a:spcBef>
                <a:spcPts val="1426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sintesi: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provincia di Bergamo si gioca più che in Lombardia e in Italia.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 giocatori problematici non vanno ai Servizi e sono difficilmente agganciabili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426"/>
              </a:spcBef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426"/>
              </a:spcBef>
            </a:pPr>
            <a:r>
              <a:rPr lang="it-IT" sz="3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E’ necessario intervenire preventivamente a diversi livelli</a:t>
            </a:r>
            <a:r>
              <a:rPr lang="it-IT" sz="3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</a:t>
            </a:r>
            <a:endParaRPr lang="it-IT" sz="3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056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intervenire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 evitare e/o posticipare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comportamento di gioco d’azzardo;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056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Intervenire per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ridurre il rischio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che i giocatori sviluppino un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gioco problematico;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056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Intervenire per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favorire l’intercettazione precoce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l’aggancio e l’accompagnamento alla rete dei Servizi di presa in carico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43040" y="1122480"/>
            <a:ext cx="8416080" cy="238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"/>
          <p:cNvSpPr/>
          <p:nvPr/>
        </p:nvSpPr>
        <p:spPr>
          <a:xfrm>
            <a:off x="495360" y="1604880"/>
            <a:ext cx="8911440" cy="397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"/>
          <p:cNvSpPr/>
          <p:nvPr/>
        </p:nvSpPr>
        <p:spPr>
          <a:xfrm>
            <a:off x="272880" y="333360"/>
            <a:ext cx="5469480" cy="97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Alla luce di tutto ciò …..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…. che fare per prevenire?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2649600" y="1052640"/>
            <a:ext cx="5110920" cy="34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4" name="Immagine 263"/>
          <p:cNvPicPr/>
          <p:nvPr/>
        </p:nvPicPr>
        <p:blipFill>
          <a:blip r:embed="rId2" cstate="print"/>
          <a:stretch/>
        </p:blipFill>
        <p:spPr>
          <a:xfrm>
            <a:off x="0" y="0"/>
            <a:ext cx="9943200" cy="692784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6550560" y="504000"/>
            <a:ext cx="2159640" cy="75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4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Impact"/>
                <a:ea typeface="Microsoft YaHei"/>
              </a:rPr>
              <a:t>fare rete!!!</a:t>
            </a:r>
            <a:endParaRPr lang="it-IT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285920" y="333360"/>
            <a:ext cx="8266680" cy="1810440"/>
          </a:xfrm>
          <a:prstGeom prst="rect">
            <a:avLst/>
          </a:prstGeom>
          <a:noFill/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  <a:ea typeface="Microsoft YaHei"/>
              </a:rPr>
              <a:t>La prevenzione delle dipendenze non va intesa come un gara di 100 mt piani, prevedendo interventi a SPOT .....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  <a:ea typeface="Microsoft YaHei"/>
              </a:rPr>
              <a:t>…. piuttosto va intesa come una maratona che prevede interventi continuativi e duraturi nel tempo con il coinvolgimento e la partecipazione attiva di tanti e diversi soggetti, che coinvolge differenti contesti.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649600" y="189000"/>
            <a:ext cx="5541120" cy="573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471960" y="1077480"/>
            <a:ext cx="5144040" cy="36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Ciò che piace non necessariamente è utile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0"/>
            <a:ext cx="4872600" cy="59745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0" y="2871720"/>
            <a:ext cx="4717080" cy="34668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6"/>
          <p:cNvPicPr/>
          <p:nvPr/>
        </p:nvPicPr>
        <p:blipFill>
          <a:blip r:embed="rId2" cstate="print"/>
          <a:stretch/>
        </p:blipFill>
        <p:spPr>
          <a:xfrm>
            <a:off x="1575360" y="379440"/>
            <a:ext cx="1275840" cy="774000"/>
          </a:xfrm>
          <a:prstGeom prst="rect">
            <a:avLst/>
          </a:prstGeom>
          <a:ln w="9360">
            <a:solidFill>
              <a:schemeClr val="bg1"/>
            </a:solidFill>
            <a:miter/>
          </a:ln>
        </p:spPr>
      </p:pic>
      <p:pic>
        <p:nvPicPr>
          <p:cNvPr id="274" name="Picture 8"/>
          <p:cNvPicPr/>
          <p:nvPr/>
        </p:nvPicPr>
        <p:blipFill>
          <a:blip r:embed="rId3" cstate="print"/>
          <a:stretch/>
        </p:blipFill>
        <p:spPr>
          <a:xfrm>
            <a:off x="99720" y="4544280"/>
            <a:ext cx="4519440" cy="1355760"/>
          </a:xfrm>
          <a:prstGeom prst="rect">
            <a:avLst/>
          </a:prstGeom>
          <a:ln w="9360">
            <a:solidFill>
              <a:schemeClr val="bg1"/>
            </a:solidFill>
            <a:miter/>
          </a:ln>
        </p:spPr>
      </p:pic>
      <p:pic>
        <p:nvPicPr>
          <p:cNvPr id="275" name="Picture 10"/>
          <p:cNvPicPr/>
          <p:nvPr/>
        </p:nvPicPr>
        <p:blipFill>
          <a:blip r:embed="rId4" cstate="print"/>
          <a:stretch/>
        </p:blipFill>
        <p:spPr>
          <a:xfrm>
            <a:off x="99720" y="3179880"/>
            <a:ext cx="4519440" cy="1361880"/>
          </a:xfrm>
          <a:prstGeom prst="rect">
            <a:avLst/>
          </a:prstGeom>
          <a:ln w="9360">
            <a:solidFill>
              <a:schemeClr val="bg1"/>
            </a:solidFill>
            <a:miter/>
          </a:ln>
        </p:spPr>
      </p:pic>
      <p:pic>
        <p:nvPicPr>
          <p:cNvPr id="276" name="Picture 11"/>
          <p:cNvPicPr/>
          <p:nvPr/>
        </p:nvPicPr>
        <p:blipFill>
          <a:blip r:embed="rId5" cstate="print"/>
          <a:stretch/>
        </p:blipFill>
        <p:spPr>
          <a:xfrm>
            <a:off x="99720" y="1844640"/>
            <a:ext cx="4519440" cy="1361880"/>
          </a:xfrm>
          <a:prstGeom prst="rect">
            <a:avLst/>
          </a:prstGeom>
          <a:ln w="9360">
            <a:solidFill>
              <a:schemeClr val="bg1"/>
            </a:solidFill>
            <a:miter/>
          </a:ln>
        </p:spPr>
      </p:pic>
      <p:sp>
        <p:nvSpPr>
          <p:cNvPr id="277" name="CustomShape 3"/>
          <p:cNvSpPr/>
          <p:nvPr/>
        </p:nvSpPr>
        <p:spPr>
          <a:xfrm>
            <a:off x="394560" y="1974960"/>
            <a:ext cx="3903840" cy="60840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PREVENZIONE DELLE DIVERSE FORME DI DIPENDENZA 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NELLA POPOLAZIONE PREADOLESCENZIALE E ADOLESCENZIALE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689040" y="5306040"/>
            <a:ext cx="3241080" cy="24048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Linee Guida REGIONALI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21"/>
          <p:cNvPicPr/>
          <p:nvPr/>
        </p:nvPicPr>
        <p:blipFill>
          <a:blip r:embed="rId6" cstate="print"/>
          <a:stretch/>
        </p:blipFill>
        <p:spPr>
          <a:xfrm>
            <a:off x="5133600" y="3119040"/>
            <a:ext cx="4668840" cy="1335600"/>
          </a:xfrm>
          <a:prstGeom prst="rect">
            <a:avLst/>
          </a:prstGeom>
          <a:ln w="9360">
            <a:noFill/>
          </a:ln>
        </p:spPr>
      </p:pic>
      <p:pic>
        <p:nvPicPr>
          <p:cNvPr id="280" name="Picture 17"/>
          <p:cNvPicPr/>
          <p:nvPr/>
        </p:nvPicPr>
        <p:blipFill>
          <a:blip r:embed="rId2" cstate="print"/>
          <a:stretch/>
        </p:blipFill>
        <p:spPr>
          <a:xfrm>
            <a:off x="6658200" y="372600"/>
            <a:ext cx="1317960" cy="759240"/>
          </a:xfrm>
          <a:prstGeom prst="rect">
            <a:avLst/>
          </a:prstGeom>
          <a:ln w="9360">
            <a:noFill/>
          </a:ln>
        </p:spPr>
      </p:pic>
      <p:pic>
        <p:nvPicPr>
          <p:cNvPr id="281" name="Picture 19"/>
          <p:cNvPicPr/>
          <p:nvPr/>
        </p:nvPicPr>
        <p:blipFill>
          <a:blip r:embed="rId7" cstate="print"/>
          <a:stretch/>
        </p:blipFill>
        <p:spPr>
          <a:xfrm>
            <a:off x="5133600" y="4457520"/>
            <a:ext cx="4668840" cy="1329480"/>
          </a:xfrm>
          <a:prstGeom prst="rect">
            <a:avLst/>
          </a:prstGeom>
          <a:ln w="9360">
            <a:noFill/>
          </a:ln>
        </p:spPr>
      </p:pic>
      <p:pic>
        <p:nvPicPr>
          <p:cNvPr id="282" name="Picture 22"/>
          <p:cNvPicPr/>
          <p:nvPr/>
        </p:nvPicPr>
        <p:blipFill>
          <a:blip r:embed="rId8" cstate="print"/>
          <a:stretch/>
        </p:blipFill>
        <p:spPr>
          <a:xfrm>
            <a:off x="5133600" y="1809720"/>
            <a:ext cx="4668840" cy="133560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5"/>
          <p:cNvSpPr/>
          <p:nvPr/>
        </p:nvSpPr>
        <p:spPr>
          <a:xfrm>
            <a:off x="5438160" y="1937520"/>
            <a:ext cx="40334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PREVENZIONE DELLE DIVERSE FORME DI DIPENDENZA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NELLA POPOLAZIONE GENERALE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5742720" y="5204880"/>
            <a:ext cx="3348360" cy="24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99"/>
              </a:spcBef>
            </a:pPr>
            <a:r>
              <a:rPr lang="it-IT" sz="10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Linee Guida REGIONALI</a:t>
            </a:r>
            <a:endParaRPr lang="it-IT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1363680" y="6021360"/>
            <a:ext cx="1559520" cy="33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Anno 2008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6356520" y="6093000"/>
            <a:ext cx="1559520" cy="33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Anno 2009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9"/>
          <p:cNvSpPr/>
          <p:nvPr/>
        </p:nvSpPr>
        <p:spPr>
          <a:xfrm>
            <a:off x="5031720" y="0"/>
            <a:ext cx="4872600" cy="59745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936000" y="648000"/>
            <a:ext cx="3353040" cy="457200"/>
          </a:xfrm>
          <a:prstGeom prst="rect">
            <a:avLst/>
          </a:prstGeom>
          <a:noFill/>
          <a:ln w="9360">
            <a:solidFill>
              <a:srgbClr val="0000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120" algn="ctr">
              <a:lnSpc>
                <a:spcPct val="9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00A4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caso ALCOL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264000" y="5472000"/>
            <a:ext cx="3431160" cy="429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Ridurre fattori rischio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0" y="620640"/>
            <a:ext cx="7398360" cy="789480"/>
          </a:xfrm>
          <a:prstGeom prst="rect">
            <a:avLst/>
          </a:prstGeom>
          <a:solidFill>
            <a:schemeClr val="bg1">
              <a:alpha val="63136"/>
            </a:schemeClr>
          </a:solidFill>
          <a:ln w="936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30000"/>
              </a:lnSpc>
            </a:pPr>
            <a:r>
              <a:rPr lang="it-IT" sz="20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Come per tutti i comportamenti a rischio per la salute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it-IT" sz="20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esistono </a:t>
            </a:r>
            <a:r>
              <a:rPr lang="it-IT" sz="20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fattori cosiddetti di rischio e di protezione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2680" y="189000"/>
            <a:ext cx="4406040" cy="429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Potenziare fattori di protezione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72880" y="2781360"/>
            <a:ext cx="9430560" cy="2237400"/>
          </a:xfrm>
          <a:prstGeom prst="rect">
            <a:avLst/>
          </a:prstGeom>
          <a:noFill/>
          <a:ln w="9360">
            <a:solidFill>
              <a:srgbClr val="008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Cosa fare?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Evitare interventi riconosciuti come inutili o dannosi: puramente informativi, esperti in classe, testimonianze, ….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Non focalizzarsi su un unico tema, ma allargare e intervenire per potenziare i fattori protettivi. </a:t>
            </a: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Prevenzione dipendenze e promozione della salute a scuola devono avere un approccio globale e integrare i diversi livelli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(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ES.estensione LST)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Interventi validati di prevenzione universale a scuola (Life skills education – Peer ed.)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42920" y="907920"/>
            <a:ext cx="8552520" cy="284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/>
          <a:lstStyle/>
          <a:p>
            <a:pPr marL="343080" indent="-340560">
              <a:lnSpc>
                <a:spcPct val="100000"/>
              </a:lnSpc>
              <a:spcBef>
                <a:spcPts val="859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OBIETTIVO: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859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Evitare, ridurre, posticipare il comportamento di gioco d’azzardo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8317080" y="1916280"/>
            <a:ext cx="521280" cy="34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"/>
          <p:cNvSpPr/>
          <p:nvPr/>
        </p:nvSpPr>
        <p:spPr>
          <a:xfrm>
            <a:off x="8553600" y="1413000"/>
            <a:ext cx="429120" cy="129456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360">
            <a:solidFill>
              <a:srgbClr val="0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0000"/>
              </a:lnSpc>
            </a:pPr>
            <a:r>
              <a:rPr lang="it-IT" sz="18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SCUOLA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91">
                                            <p:txEl>
                                              <p:pRg st="459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743040" y="1122480"/>
            <a:ext cx="8416080" cy="238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495360" y="1604880"/>
            <a:ext cx="8911440" cy="397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"/>
          <p:cNvSpPr/>
          <p:nvPr/>
        </p:nvSpPr>
        <p:spPr>
          <a:xfrm>
            <a:off x="432000" y="5546880"/>
            <a:ext cx="3975840" cy="429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Microsoft YaHei"/>
              </a:rPr>
              <a:t>Sviluppare le abilità di vita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16000" y="2023200"/>
            <a:ext cx="9430560" cy="301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Cosa fare?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Integrazione tra le attività a scuola e le attività di territorio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Interventi coerenti sulla comunità con coinvolgimento dei vari attori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Iniziative rivolte ai target più a rischio. (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 es. anziani: potenziare e valorizzare le azoni già attive sui territori che puntano alla socializzazione,)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Regolamenti </a:t>
            </a: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controlli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Interventi di sensibilizzazione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RIFERSI A UN MODELLO DI RIFERIMENTO DI TERRITORIO  COERENTE E BASATO SULLE EVIDENZE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8317080" y="1916280"/>
            <a:ext cx="521280" cy="34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3"/>
          <p:cNvSpPr/>
          <p:nvPr/>
        </p:nvSpPr>
        <p:spPr>
          <a:xfrm>
            <a:off x="144000" y="745560"/>
            <a:ext cx="8664120" cy="76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lnSpc>
                <a:spcPct val="100000"/>
              </a:lnSpc>
              <a:spcBef>
                <a:spcPts val="859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OBIETTIVO: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859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Evitare, ridurre, posticipare il comportamento di gioco d’azzardo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98">
                                            <p:txEl>
                                              <p:pRg st="443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00160" y="765000"/>
            <a:ext cx="8263440" cy="28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/>
          <a:lstStyle/>
          <a:p>
            <a:pPr marL="343080" indent="-340560">
              <a:lnSpc>
                <a:spcPct val="100000"/>
              </a:lnSpc>
              <a:spcBef>
                <a:spcPts val="575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OBIETTIVO: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575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ridurre il rischio che i giocatori sviluppino un gioco problematico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44000" y="1914840"/>
            <a:ext cx="9430560" cy="377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Cosa fare: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interventi di modificazione dei contesti di gioco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(Per es. codice etico, castorini, aree fumatori, …)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collaborazione con associazioni di categoria e gestori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codice etico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Regolamenti, che devono contenere anche azioni a valenza (divieto di oscuramento totale, divieto pubblicità alle vincite,specificazione migliore del divieto ai minorenni, limitazioni wifi pubblico,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zone disco nei parcheggi antistanti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divieto bancomat (??), ….)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CONTROLLI, </a:t>
            </a:r>
            <a:r>
              <a:rPr lang="it-IT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(il piano controlli può anche essere concordato e condiviso con associazioni di categoria e preceduto da formazioni ai gestori)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RIFERSI A UN MODELLO DI RIFERIMENTO DI TERRITORIO  COERENTE E BASATO SULLE EVIDENZE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95480" y="936000"/>
            <a:ext cx="9708840" cy="28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/>
          <a:lstStyle/>
          <a:p>
            <a:pPr marL="343080" indent="-340560">
              <a:lnSpc>
                <a:spcPct val="73000"/>
              </a:lnSpc>
              <a:spcBef>
                <a:spcPts val="1426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OBIETTIVO: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73000"/>
              </a:lnSpc>
              <a:spcBef>
                <a:spcPts val="1426"/>
              </a:spcBef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Favorire intercettazione precoce, aggancio, accompagnamento ai Servizi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00520" y="2421000"/>
            <a:ext cx="9430560" cy="266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Cosa fare: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Coinvolgere tutti i possibili punti di intercettazione della comunità territoriale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(A.S. comuni, gestori locali e sale, sacerdoti, banche, volontari, delegati sindacali, agenti P.L., …. 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Formare tutti possibili moltiplicatori e metterli in rete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Costruire percorsi di accompagnamento privilegiati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RIFERSI A UN MODELLO DI RIFERIMENTO DI TERRITORIO  COERENTE E BASATO SULLE EVIDENZE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1065240" y="333360"/>
            <a:ext cx="8416440" cy="238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40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COSA SI STA GIA’ FACENDO?</a:t>
            </a:r>
            <a:endParaRPr lang="it-IT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352520" y="1340640"/>
            <a:ext cx="8149680" cy="4477680"/>
          </a:xfrm>
          <a:prstGeom prst="rect">
            <a:avLst/>
          </a:prstGeom>
          <a:noFill/>
          <a:ln w="93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39120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Progetti scolastici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Supporto progetti territoriali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Indagini anziani (2014 – ’15 e studenti 2016)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Campagne sensibilizzazione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Formazione moltiplicatori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Collaborazione gestori e codice etico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Collaborazione per stesura regolamenti 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Collaborazione con Istituti di Credito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Mondo del lavoro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(formazione, WHP, policy,…)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9973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DGR 1114 – Governance attività di contrasto </a:t>
            </a:r>
            <a:r>
              <a:rPr lang="it-IT" sz="2400" b="0" strike="noStrike" spc="-1">
                <a:solidFill>
                  <a:srgbClr val="009973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(modello)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9973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DGR 2609 – tre progetti Distretttuali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120" algn="just">
              <a:lnSpc>
                <a:spcPct val="100000"/>
              </a:lnSpc>
              <a:buClr>
                <a:srgbClr val="0000A4"/>
              </a:buClr>
              <a:buFont typeface="Wingdings" charset="2"/>
              <a:buChar char=""/>
            </a:pPr>
            <a:r>
              <a:rPr lang="it-IT" sz="2400" b="1" strike="noStrike" spc="-1">
                <a:solidFill>
                  <a:srgbClr val="009973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DGR 2597 – Piano di comunicazione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0" y="5805360"/>
            <a:ext cx="4144320" cy="35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progetti GAP Ambiti Territoriali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415800" y="3789360"/>
            <a:ext cx="1012320" cy="215280"/>
          </a:xfrm>
          <a:prstGeom prst="rightArrow">
            <a:avLst>
              <a:gd name="adj1" fmla="val 50000"/>
              <a:gd name="adj2" fmla="val 100540"/>
            </a:avLst>
          </a:prstGeom>
          <a:solidFill>
            <a:srgbClr val="0080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4"/>
          <p:cNvSpPr/>
          <p:nvPr/>
        </p:nvSpPr>
        <p:spPr>
          <a:xfrm>
            <a:off x="272880" y="1341360"/>
            <a:ext cx="285120" cy="4460400"/>
          </a:xfrm>
          <a:prstGeom prst="upDownArrow">
            <a:avLst>
              <a:gd name="adj1" fmla="val 50000"/>
              <a:gd name="adj2" fmla="val 72835"/>
            </a:avLst>
          </a:prstGeom>
          <a:solidFill>
            <a:srgbClr val="0080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"/>
          <p:cNvSpPr/>
          <p:nvPr/>
        </p:nvSpPr>
        <p:spPr>
          <a:xfrm>
            <a:off x="0" y="981000"/>
            <a:ext cx="3309480" cy="429480"/>
          </a:xfrm>
          <a:prstGeom prst="rect">
            <a:avLst/>
          </a:prstGeom>
          <a:solidFill>
            <a:srgbClr val="FFFFFF"/>
          </a:solidFill>
          <a:ln w="93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Piano GAP ATS Bergamo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3297240" y="1123920"/>
            <a:ext cx="1294920" cy="142200"/>
          </a:xfrm>
          <a:prstGeom prst="leftRightArrow">
            <a:avLst>
              <a:gd name="adj1" fmla="val 50000"/>
              <a:gd name="adj2" fmla="val 179560"/>
            </a:avLst>
          </a:prstGeom>
          <a:solidFill>
            <a:srgbClr val="008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7"/>
          <p:cNvSpPr/>
          <p:nvPr/>
        </p:nvSpPr>
        <p:spPr>
          <a:xfrm>
            <a:off x="428400" y="380520"/>
            <a:ext cx="7798680" cy="381960"/>
          </a:xfrm>
          <a:prstGeom prst="rect">
            <a:avLst/>
          </a:prstGeom>
          <a:noFill/>
          <a:ln w="9360">
            <a:solidFill>
              <a:srgbClr val="00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/>
          <a:lstStyle/>
          <a:p>
            <a:pPr marL="343080" indent="-340920" algn="ctr">
              <a:lnSpc>
                <a:spcPct val="100000"/>
              </a:lnSpc>
              <a:spcBef>
                <a:spcPts val="1426"/>
              </a:spcBef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Tavolo provinciale per la prevenzione del GAP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(nov. 2013)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8"/>
          <p:cNvSpPr/>
          <p:nvPr/>
        </p:nvSpPr>
        <p:spPr>
          <a:xfrm>
            <a:off x="4472280" y="908640"/>
            <a:ext cx="4492080" cy="362160"/>
          </a:xfrm>
          <a:prstGeom prst="rect">
            <a:avLst/>
          </a:prstGeom>
          <a:noFill/>
          <a:ln w="93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DGR 585 – Piano Locale GAP 2019 – ’20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9"/>
          <p:cNvSpPr/>
          <p:nvPr/>
        </p:nvSpPr>
        <p:spPr>
          <a:xfrm rot="16200000">
            <a:off x="3771000" y="874800"/>
            <a:ext cx="429840" cy="213840"/>
          </a:xfrm>
          <a:prstGeom prst="rightArrow">
            <a:avLst>
              <a:gd name="adj1" fmla="val 50000"/>
              <a:gd name="adj2" fmla="val 57469"/>
            </a:avLst>
          </a:prstGeom>
          <a:solidFill>
            <a:srgbClr val="0080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0"/>
          <p:cNvSpPr/>
          <p:nvPr/>
        </p:nvSpPr>
        <p:spPr>
          <a:xfrm rot="5400000">
            <a:off x="7925760" y="1339920"/>
            <a:ext cx="358200" cy="215280"/>
          </a:xfrm>
          <a:prstGeom prst="rightArrow">
            <a:avLst>
              <a:gd name="adj1" fmla="val 50000"/>
              <a:gd name="adj2" fmla="val 35716"/>
            </a:avLst>
          </a:prstGeom>
          <a:solidFill>
            <a:srgbClr val="008000"/>
          </a:solidFill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"/>
          <p:cNvSpPr/>
          <p:nvPr/>
        </p:nvSpPr>
        <p:spPr>
          <a:xfrm>
            <a:off x="-124200" y="6165720"/>
            <a:ext cx="6959520" cy="3927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DGR 2609 - Governance attività di contrasto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(provinciale)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2"/>
          <p:cNvPicPr/>
          <p:nvPr/>
        </p:nvPicPr>
        <p:blipFill>
          <a:blip r:embed="rId2" cstate="print"/>
          <a:stretch/>
        </p:blipFill>
        <p:spPr>
          <a:xfrm>
            <a:off x="200160" y="620640"/>
            <a:ext cx="9431280" cy="5890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magine 1"/>
          <p:cNvPicPr/>
          <p:nvPr/>
        </p:nvPicPr>
        <p:blipFill>
          <a:blip r:embed="rId3" cstate="print"/>
          <a:stretch/>
        </p:blipFill>
        <p:spPr>
          <a:xfrm>
            <a:off x="3938760" y="765000"/>
            <a:ext cx="5614560" cy="3490200"/>
          </a:xfrm>
          <a:prstGeom prst="rect">
            <a:avLst/>
          </a:prstGeom>
          <a:ln w="936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9080" y="3789360"/>
            <a:ext cx="9241920" cy="277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69800" indent="-467640">
              <a:lnSpc>
                <a:spcPct val="100000"/>
              </a:lnSpc>
              <a:spcBef>
                <a:spcPts val="1426"/>
              </a:spcBef>
            </a:pPr>
            <a:r>
              <a:rPr lang="it-IT" sz="14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DejaVu Sans"/>
              </a:rPr>
              <a:t>	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Definizione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7640">
              <a:lnSpc>
                <a:spcPct val="100000"/>
              </a:lnSpc>
              <a:spcBef>
                <a:spcPts val="1426"/>
              </a:spcBef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7640" algn="just">
              <a:lnSpc>
                <a:spcPct val="100000"/>
              </a:lnSpc>
              <a:spcBef>
                <a:spcPts val="1426"/>
              </a:spcBef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it-IT" sz="20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gioco d’azzardo consiste nello </a:t>
            </a:r>
            <a:r>
              <a:rPr lang="it-IT" sz="2000" b="1" u="sng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scommettere beni materiali</a:t>
            </a:r>
            <a:r>
              <a:rPr lang="it-IT" sz="20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solitamente soldi ma non solo,  su di un        esito del gioco che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dipende principalmente o quasi esclusivamente dal caso.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374920" y="398160"/>
            <a:ext cx="6309720" cy="140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440" tIns="32040" rIns="64440" bIns="32040" anchor="ctr"/>
          <a:lstStyle/>
          <a:p>
            <a:pPr algn="just"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28760" y="1098720"/>
            <a:ext cx="4365000" cy="82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440" tIns="32040" rIns="64440" bIns="32040"/>
          <a:lstStyle/>
          <a:p>
            <a:pPr>
              <a:lnSpc>
                <a:spcPct val="100000"/>
              </a:lnSpc>
            </a:pPr>
            <a:r>
              <a:rPr lang="it-IT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Di cosa stiamo parlando?</a:t>
            </a:r>
            <a:endParaRPr lang="it-IT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Table 1"/>
          <p:cNvGraphicFramePr/>
          <p:nvPr/>
        </p:nvGraphicFramePr>
        <p:xfrm>
          <a:off x="272520" y="836640"/>
          <a:ext cx="6318000" cy="1760760"/>
        </p:xfrm>
        <a:graphic>
          <a:graphicData uri="http://schemas.openxmlformats.org/drawingml/2006/table">
            <a:tbl>
              <a:tblPr/>
              <a:tblGrid>
                <a:gridCol w="1666440"/>
                <a:gridCol w="932760"/>
                <a:gridCol w="1110960"/>
                <a:gridCol w="1302840"/>
                <a:gridCol w="1305360"/>
              </a:tblGrid>
              <a:tr h="35712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2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LST</a:t>
                      </a:r>
                      <a:endParaRPr lang="it-IT" sz="2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2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UNLP</a:t>
                      </a:r>
                      <a:endParaRPr lang="it-IT" sz="2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2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G.S.</a:t>
                      </a:r>
                      <a:endParaRPr lang="it-IT" sz="2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2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Totale</a:t>
                      </a:r>
                      <a:endParaRPr lang="it-IT" sz="2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343080" indent="-340920" algn="just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Istituti  scolastici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44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66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343080" indent="-340920" algn="just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Plessi/indirizzi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68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11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94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343080" indent="-340920" algn="just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Classi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353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39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117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509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343080" indent="-340920" algn="just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Docenti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286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87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73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446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marL="343080" indent="-340920" algn="just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Studenti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ca. 8850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ca. 1072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ca. 2935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0920" algn="ctr">
                        <a:lnSpc>
                          <a:spcPct val="93000"/>
                        </a:lnSpc>
                      </a:pPr>
                      <a:r>
                        <a:rPr lang="it-IT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ca. 12.500</a:t>
                      </a:r>
                      <a:endParaRPr lang="it-IT" sz="15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A"/>
                      </a:solidFill>
                    </a:lnL>
                    <a:lnR w="12240">
                      <a:solidFill>
                        <a:srgbClr val="00000A"/>
                      </a:solidFill>
                    </a:lnR>
                    <a:lnT w="12240">
                      <a:solidFill>
                        <a:srgbClr val="00000A"/>
                      </a:solidFill>
                    </a:lnT>
                    <a:lnB w="12240">
                      <a:solidFill>
                        <a:srgbClr val="00000A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9" name="CustomShape 2"/>
          <p:cNvSpPr/>
          <p:nvPr/>
        </p:nvSpPr>
        <p:spPr>
          <a:xfrm>
            <a:off x="243000" y="479520"/>
            <a:ext cx="4379400" cy="33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Sintesi attività contesti  scolastici 2018– ‘19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Picture 353"/>
          <p:cNvPicPr/>
          <p:nvPr/>
        </p:nvPicPr>
        <p:blipFill>
          <a:blip r:embed="rId2" cstate="print"/>
          <a:stretch/>
        </p:blipFill>
        <p:spPr>
          <a:xfrm>
            <a:off x="3314880" y="3501000"/>
            <a:ext cx="6332040" cy="1066320"/>
          </a:xfrm>
          <a:prstGeom prst="rect">
            <a:avLst/>
          </a:prstGeom>
          <a:ln w="9360">
            <a:noFill/>
          </a:ln>
        </p:spPr>
      </p:pic>
      <p:pic>
        <p:nvPicPr>
          <p:cNvPr id="321" name="Picture 354"/>
          <p:cNvPicPr/>
          <p:nvPr/>
        </p:nvPicPr>
        <p:blipFill>
          <a:blip r:embed="rId3" cstate="print"/>
          <a:stretch/>
        </p:blipFill>
        <p:spPr>
          <a:xfrm>
            <a:off x="5186880" y="4869000"/>
            <a:ext cx="6339960" cy="1520280"/>
          </a:xfrm>
          <a:prstGeom prst="rect">
            <a:avLst/>
          </a:prstGeom>
          <a:ln w="9360">
            <a:noFill/>
          </a:ln>
        </p:spPr>
      </p:pic>
      <p:sp>
        <p:nvSpPr>
          <p:cNvPr id="322" name="CustomShape 3"/>
          <p:cNvSpPr/>
          <p:nvPr/>
        </p:nvSpPr>
        <p:spPr>
          <a:xfrm>
            <a:off x="4376880" y="5013360"/>
            <a:ext cx="2158560" cy="60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Attività di 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supporto ai territori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200160" y="5521320"/>
            <a:ext cx="3393360" cy="640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codice etico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1"/>
              </a:spcBef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adesioni di ca. 600 locali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7240" y="404640"/>
            <a:ext cx="5469840" cy="45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tutto è più della somma delle parti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0" y="1197000"/>
            <a:ext cx="4158720" cy="45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Restiamo in rete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0" y="2801880"/>
            <a:ext cx="9903960" cy="1063080"/>
          </a:xfrm>
          <a:prstGeom prst="rect">
            <a:avLst/>
          </a:prstGeom>
          <a:solidFill>
            <a:srgbClr val="FCD5B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GRAZIE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PER L’ATTENZIONE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7850160" y="254160"/>
            <a:ext cx="1709280" cy="10724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8" name="Picture 5"/>
          <p:cNvPicPr/>
          <p:nvPr/>
        </p:nvPicPr>
        <p:blipFill>
          <a:blip r:embed="rId3" cstate="print"/>
          <a:stretch/>
        </p:blipFill>
        <p:spPr>
          <a:xfrm>
            <a:off x="7929720" y="363600"/>
            <a:ext cx="1537560" cy="88524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3"/>
          <p:cNvSpPr/>
          <p:nvPr/>
        </p:nvSpPr>
        <p:spPr>
          <a:xfrm>
            <a:off x="5745240" y="5229360"/>
            <a:ext cx="4014360" cy="106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Resp. UOS Prevenzione Dipendenze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luca.biffi@ats-bg.it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Tel. 035 2270591 -  334 6796144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116640" y="3933000"/>
            <a:ext cx="4014360" cy="713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tania.modesti@ats-bg.it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Tel. 035 2270534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magine 1"/>
          <p:cNvPicPr/>
          <p:nvPr/>
        </p:nvPicPr>
        <p:blipFill>
          <a:blip r:embed="rId3" cstate="print"/>
          <a:stretch/>
        </p:blipFill>
        <p:spPr>
          <a:xfrm>
            <a:off x="7021440" y="4365720"/>
            <a:ext cx="2882160" cy="179316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351000" y="907920"/>
            <a:ext cx="9322920" cy="375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440" tIns="32040" rIns="64440" bIns="32040"/>
          <a:lstStyle/>
          <a:p>
            <a:pPr marL="343080" indent="-340920">
              <a:lnSpc>
                <a:spcPct val="100000"/>
              </a:lnSpc>
            </a:pPr>
            <a:r>
              <a:rPr lang="it-IT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Quindi, si può parlare di gioco d'azzardo quando</a:t>
            </a:r>
            <a:r>
              <a:rPr lang="it-IT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:</a:t>
            </a:r>
            <a:endParaRPr lang="it-IT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it-IT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7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si </a:t>
            </a:r>
            <a:r>
              <a:rPr lang="it-IT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scommette denaro 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o un oggetto di valore.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70000"/>
              </a:lnSpc>
            </a:pP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1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la </a:t>
            </a:r>
            <a:r>
              <a:rPr lang="it-IT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posta è irreversibile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(una volta fatta la puntata non è più possibile ritirarla).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70000"/>
              </a:lnSpc>
            </a:pP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7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L’esito del gioco dipende principalmente o totalmente </a:t>
            </a:r>
            <a:r>
              <a:rPr lang="it-IT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dal caso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.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70000"/>
              </a:lnSpc>
            </a:pP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r>
              <a:rPr lang="it-IT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E’ bene sapere che nel gioco d’azzardo:</a:t>
            </a:r>
            <a:endParaRPr lang="it-IT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it-IT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8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Tutti gli eventi (es. numeri) hanno </a:t>
            </a:r>
            <a:r>
              <a:rPr lang="it-IT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eguali possibilità di “uscire”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8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È’ </a:t>
            </a:r>
            <a:r>
              <a:rPr lang="it-IT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impossibile controllare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o prevedere l’esito degli eventi.</a:t>
            </a:r>
            <a:r>
              <a:t/>
            </a:r>
            <a:br/>
            <a:r>
              <a:rPr lang="it-IT" sz="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DejaVu Sans"/>
              </a:rPr>
              <a:t> </a:t>
            </a:r>
            <a:endParaRPr lang="it-IT" sz="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51000" y="4869000"/>
            <a:ext cx="6550920" cy="1368360"/>
          </a:xfrm>
          <a:prstGeom prst="rect">
            <a:avLst/>
          </a:prstGeom>
          <a:noFill/>
          <a:ln w="9360">
            <a:solidFill>
              <a:schemeClr val="bg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L’abilità non conta ed é impossibile migliorare la propria performance con l’esperienza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15800" y="4221000"/>
            <a:ext cx="9141840" cy="244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>
            <a:normAutofit/>
          </a:bodyPr>
          <a:lstStyle/>
          <a:p>
            <a:pPr marL="343080" indent="-340920">
              <a:lnSpc>
                <a:spcPct val="100000"/>
              </a:lnSpc>
              <a:spcBef>
                <a:spcPts val="1426"/>
              </a:spcBef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Prendi quattro assi da un mazzo di carte tradizionale. Mischiali, ed estraine due in maniera casuale: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È più probabile che escano: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due carte dello stesso colore </a:t>
            </a:r>
            <a:r>
              <a:rPr lang="it-IT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(Es: un asso di cuori e uno di quadri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due carte di colore differente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3680">
              <a:lnSpc>
                <a:spcPct val="100000"/>
              </a:lnSpc>
              <a:spcBef>
                <a:spcPts val="1137"/>
              </a:spcBef>
              <a:buClr>
                <a:srgbClr val="000000"/>
              </a:buClr>
              <a:buFont typeface="Times New Roman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è indifferente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5959080" cy="405072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2"/>
          <p:cNvSpPr/>
          <p:nvPr/>
        </p:nvSpPr>
        <p:spPr>
          <a:xfrm rot="1885200">
            <a:off x="7329600" y="2490840"/>
            <a:ext cx="1870920" cy="429480"/>
          </a:xfrm>
          <a:prstGeom prst="ellipse">
            <a:avLst/>
          </a:prstGeom>
          <a:solidFill>
            <a:srgbClr val="CCFFFF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RISCHIA AZZARDO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00160" y="1341360"/>
            <a:ext cx="9703800" cy="793440"/>
          </a:xfrm>
          <a:prstGeom prst="rect">
            <a:avLst/>
          </a:prstGeom>
          <a:noFill/>
          <a:ln w="93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è più probabile che escano due carte di colore diverso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Tutte le possibili coppie di assi infatti sono: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2" cstate="print"/>
          <a:stretch/>
        </p:blipFill>
        <p:spPr>
          <a:xfrm>
            <a:off x="2216160" y="3213000"/>
            <a:ext cx="4932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4"/>
          <p:cNvPicPr/>
          <p:nvPr/>
        </p:nvPicPr>
        <p:blipFill>
          <a:blip r:embed="rId3" cstate="print"/>
          <a:stretch/>
        </p:blipFill>
        <p:spPr>
          <a:xfrm>
            <a:off x="2792520" y="3213000"/>
            <a:ext cx="518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5"/>
          <p:cNvPicPr/>
          <p:nvPr/>
        </p:nvPicPr>
        <p:blipFill>
          <a:blip r:embed="rId4" cstate="print"/>
          <a:stretch/>
        </p:blipFill>
        <p:spPr>
          <a:xfrm>
            <a:off x="4521240" y="3284640"/>
            <a:ext cx="493200" cy="71856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6"/>
          <p:cNvPicPr/>
          <p:nvPr/>
        </p:nvPicPr>
        <p:blipFill>
          <a:blip r:embed="rId5" cstate="print"/>
          <a:stretch/>
        </p:blipFill>
        <p:spPr>
          <a:xfrm>
            <a:off x="3944880" y="3284640"/>
            <a:ext cx="545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7"/>
          <p:cNvPicPr/>
          <p:nvPr/>
        </p:nvPicPr>
        <p:blipFill>
          <a:blip r:embed="rId3" cstate="print"/>
          <a:stretch/>
        </p:blipFill>
        <p:spPr>
          <a:xfrm>
            <a:off x="344520" y="3213000"/>
            <a:ext cx="518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4" name="Picture 8"/>
          <p:cNvPicPr/>
          <p:nvPr/>
        </p:nvPicPr>
        <p:blipFill>
          <a:blip r:embed="rId6" cstate="print"/>
          <a:stretch/>
        </p:blipFill>
        <p:spPr>
          <a:xfrm>
            <a:off x="920880" y="3213000"/>
            <a:ext cx="493200" cy="71856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9"/>
          <p:cNvPicPr/>
          <p:nvPr/>
        </p:nvPicPr>
        <p:blipFill>
          <a:blip r:embed="rId7" cstate="print"/>
          <a:stretch/>
        </p:blipFill>
        <p:spPr>
          <a:xfrm>
            <a:off x="920880" y="4005360"/>
            <a:ext cx="545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10"/>
          <p:cNvPicPr/>
          <p:nvPr/>
        </p:nvPicPr>
        <p:blipFill>
          <a:blip r:embed="rId2" cstate="print"/>
          <a:stretch/>
        </p:blipFill>
        <p:spPr>
          <a:xfrm>
            <a:off x="344520" y="4797360"/>
            <a:ext cx="4932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11"/>
          <p:cNvPicPr/>
          <p:nvPr/>
        </p:nvPicPr>
        <p:blipFill>
          <a:blip r:embed="rId7" cstate="print"/>
          <a:stretch/>
        </p:blipFill>
        <p:spPr>
          <a:xfrm>
            <a:off x="849240" y="5589720"/>
            <a:ext cx="545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12"/>
          <p:cNvPicPr/>
          <p:nvPr/>
        </p:nvPicPr>
        <p:blipFill>
          <a:blip r:embed="rId2" cstate="print"/>
          <a:stretch/>
        </p:blipFill>
        <p:spPr>
          <a:xfrm>
            <a:off x="344520" y="5589720"/>
            <a:ext cx="493200" cy="71712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13"/>
          <p:cNvPicPr/>
          <p:nvPr/>
        </p:nvPicPr>
        <p:blipFill>
          <a:blip r:embed="rId3" cstate="print"/>
          <a:stretch/>
        </p:blipFill>
        <p:spPr>
          <a:xfrm>
            <a:off x="344520" y="4005360"/>
            <a:ext cx="518400" cy="71712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4"/>
          <p:cNvPicPr/>
          <p:nvPr/>
        </p:nvPicPr>
        <p:blipFill>
          <a:blip r:embed="rId6" cstate="print"/>
          <a:stretch/>
        </p:blipFill>
        <p:spPr>
          <a:xfrm>
            <a:off x="849240" y="4797360"/>
            <a:ext cx="493200" cy="718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17440" y="3333600"/>
            <a:ext cx="5042880" cy="283356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Ad una posizione più “permissiva”,</a:t>
            </a:r>
            <a:r>
              <a:rPr lang="it-IT" sz="20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20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anni 90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,  attraverso la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legalizzazione,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con deroghe legislative,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di ciò che prima era vietato, sino ad arrivare ai recenti provvedimenti degli ultimi dieci anni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che hanno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aumentato a dismisura l’immissione legale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di una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vastissima quantità di giochi.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28520" y="692280"/>
            <a:ext cx="9102240" cy="4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L’evoluzione del gioco in Italia</a:t>
            </a:r>
            <a:endParaRPr lang="it-IT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5384880" y="1484280"/>
            <a:ext cx="4299840" cy="86760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850"/>
              </a:spcBef>
            </a:pPr>
            <a:r>
              <a:rPr lang="it-IT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Motivazione del divieto: valutazione del</a:t>
            </a:r>
            <a:r>
              <a:rPr lang="it-IT" sz="17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it-IT" sz="17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GA come “pericoloso” perché basato sul caso e sul lucro</a:t>
            </a:r>
            <a:endParaRPr lang="it-IT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5446800" y="3333600"/>
            <a:ext cx="4276080" cy="238032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Motivazione alla Legalizzazione: 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it-IT" sz="22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1.</a:t>
            </a:r>
            <a:r>
              <a:rPr lang="it-IT" sz="22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it-IT" sz="22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sottrazione di spazio ai giochi illegali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2.</a:t>
            </a:r>
            <a:r>
              <a:rPr lang="it-IT" sz="22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it-IT" sz="22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incremento delle entrate dello Stato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128520" y="1484280"/>
            <a:ext cx="5079600" cy="112608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Da una posizione “proibizionista” che risale agli</a:t>
            </a:r>
            <a:r>
              <a:rPr lang="it-IT" sz="1700" b="1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17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Anni 30</a:t>
            </a:r>
            <a:r>
              <a:rPr lang="it-IT" sz="1700" b="0" strike="noStrike" spc="-1">
                <a:solidFill>
                  <a:srgbClr val="484542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 </a:t>
            </a:r>
            <a:r>
              <a:rPr lang="it-IT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tima"/>
                <a:ea typeface="Microsoft YaHei"/>
              </a:rPr>
              <a:t>(RD 18 giugno 1931 n. 773): fenomeno da contenere e da controllare</a:t>
            </a:r>
            <a:endParaRPr lang="it-IT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3417840" y="2421000"/>
            <a:ext cx="3115800" cy="66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899"/>
              </a:spcBef>
            </a:pPr>
            <a:r>
              <a:rPr lang="it-IT" sz="3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Si è passati</a:t>
            </a:r>
            <a:endParaRPr lang="it-IT" sz="3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Effect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1" dur="500" fill="hold"/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1">
                                            <p:txEl>
                                              <p:pRg st="0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0" dur="500" fill="hold"/>
                                        <p:tgtEl>
                                          <p:spTgt spid="16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500" fill="hold"/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500" fill="hold"/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4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5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1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2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500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4">
                                            <p:txEl>
                                              <p:p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</TotalTime>
  <Words>2376</Words>
  <Application>Microsoft Office PowerPoint</Application>
  <PresentationFormat>A4 (21x29,7 cm)</PresentationFormat>
  <Paragraphs>424</Paragraphs>
  <Slides>52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52</vt:i4>
      </vt:variant>
    </vt:vector>
  </HeadingPairs>
  <TitlesOfParts>
    <vt:vector size="55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ATS_BG Bergamo</dc:creator>
  <cp:lastModifiedBy>tmodesti</cp:lastModifiedBy>
  <cp:revision>116</cp:revision>
  <cp:lastPrinted>2019-09-02T08:11:59Z</cp:lastPrinted>
  <dcterms:created xsi:type="dcterms:W3CDTF">2019-04-04T01:34:24Z</dcterms:created>
  <dcterms:modified xsi:type="dcterms:W3CDTF">2020-11-13T10:58:01Z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A4 (21x29,7 cm)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