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notesMasterIdLst>
    <p:notesMasterId r:id="rId3"/>
  </p:notes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5" d="100"/>
          <a:sy n="65" d="100"/>
        </p:scale>
        <p:origin x="34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04D254-7E8A-4FD6-8232-544D92D318C3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D6404-17CE-419A-BCF3-7875A57F0C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6443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5054"/>
            <a:ext cx="6877353" cy="12222107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4274727"/>
            <a:ext cx="4370039" cy="2926759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7201483"/>
            <a:ext cx="4370039" cy="1950043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3119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4"/>
            <a:ext cx="4760786" cy="6050844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947378"/>
            <a:ext cx="4760786" cy="2792821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4014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1083733"/>
            <a:ext cx="4554137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6457245"/>
            <a:ext cx="4064853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7947378"/>
            <a:ext cx="4760786" cy="2792821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362034" y="1405116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5131655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2166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434645"/>
            <a:ext cx="4760786" cy="4614151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0501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1083733"/>
            <a:ext cx="4554137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7134578"/>
            <a:ext cx="4760787" cy="914219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362034" y="1405116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5131655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3820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1083733"/>
            <a:ext cx="4756099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7134578"/>
            <a:ext cx="4760787" cy="914219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693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282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1083734"/>
            <a:ext cx="734109" cy="9335913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1083734"/>
            <a:ext cx="3896270" cy="9335913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554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3267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801544"/>
            <a:ext cx="4760786" cy="324725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4057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6" cy="2348089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841047"/>
            <a:ext cx="2316082" cy="689915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841050"/>
            <a:ext cx="2316083" cy="689915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5209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5" cy="2348089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841747"/>
            <a:ext cx="2318004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4866216"/>
            <a:ext cx="2318004" cy="5873986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841747"/>
            <a:ext cx="2318004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4866216"/>
            <a:ext cx="2318004" cy="5873986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5915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083733"/>
            <a:ext cx="4760786" cy="2348089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2743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1414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664185"/>
            <a:ext cx="2092637" cy="2272828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915423"/>
            <a:ext cx="2539528" cy="982477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937012"/>
            <a:ext cx="2092637" cy="4594576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0938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534400"/>
            <a:ext cx="4760786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1083733"/>
            <a:ext cx="4760786" cy="6836832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9541934"/>
            <a:ext cx="4760786" cy="1198265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4541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5054"/>
            <a:ext cx="6877354" cy="12222107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5" cy="23480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841050"/>
            <a:ext cx="4760786" cy="6899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10740202"/>
            <a:ext cx="513099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10740202"/>
            <a:ext cx="346723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10740202"/>
            <a:ext cx="384479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3377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" Type="http://schemas.openxmlformats.org/officeDocument/2006/relationships/hyperlink" Target="mailto:lgiusti@aziendaisola.it" TargetMode="External"/><Relationship Id="rId16" Type="http://schemas.openxmlformats.org/officeDocument/2006/relationships/image" Target="../media/image14.svg"/><Relationship Id="rId20" Type="http://schemas.openxmlformats.org/officeDocument/2006/relationships/image" Target="../media/image18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emf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59306E50-9B9F-438A-9DBC-F50751B2DA56}"/>
              </a:ext>
            </a:extLst>
          </p:cNvPr>
          <p:cNvSpPr txBox="1"/>
          <p:nvPr/>
        </p:nvSpPr>
        <p:spPr>
          <a:xfrm>
            <a:off x="0" y="1152466"/>
            <a:ext cx="6858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solidFill>
                  <a:schemeClr val="tx2">
                    <a:lumMod val="75000"/>
                  </a:schemeClr>
                </a:solidFill>
              </a:rPr>
              <a:t>IL SERVIZIO TERRITORIALE DISABILI ARCIPELAGO</a:t>
            </a:r>
          </a:p>
          <a:p>
            <a:pPr lvl="1" algn="ctr"/>
            <a:r>
              <a:rPr lang="it-IT" sz="2000" dirty="0">
                <a:solidFill>
                  <a:schemeClr val="tx2">
                    <a:lumMod val="75000"/>
                  </a:schemeClr>
                </a:solidFill>
              </a:rPr>
              <a:t>con sede a Calusco d’Adda</a:t>
            </a:r>
          </a:p>
          <a:p>
            <a:pPr lvl="1" algn="ctr"/>
            <a:r>
              <a:rPr lang="it-IT" sz="2000" dirty="0">
                <a:solidFill>
                  <a:schemeClr val="tx2">
                    <a:lumMod val="75000"/>
                  </a:schemeClr>
                </a:solidFill>
              </a:rPr>
              <a:t>ha riorganizzato alcune proposte destinate alla disabilità medio-lieve.</a:t>
            </a:r>
            <a:endParaRPr lang="it-IT" sz="20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C6970D14-8839-444D-BA0F-CEB678CB2CCD}"/>
              </a:ext>
            </a:extLst>
          </p:cNvPr>
          <p:cNvSpPr/>
          <p:nvPr/>
        </p:nvSpPr>
        <p:spPr>
          <a:xfrm>
            <a:off x="580615" y="2688503"/>
            <a:ext cx="452374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AutoNum type="arabicParenR"/>
            </a:pPr>
            <a:r>
              <a:rPr lang="it-IT" b="1" i="1" dirty="0">
                <a:solidFill>
                  <a:schemeClr val="tx2">
                    <a:lumMod val="75000"/>
                  </a:schemeClr>
                </a:solidFill>
              </a:rPr>
              <a:t>SERVIZIO DI FORMAZIONE ALL’AUTONOMIA (SFA)</a:t>
            </a:r>
          </a:p>
          <a:p>
            <a:pPr algn="just"/>
            <a:r>
              <a:rPr lang="it-IT" i="1" dirty="0">
                <a:solidFill>
                  <a:schemeClr val="tx2">
                    <a:lumMod val="75000"/>
                  </a:schemeClr>
                </a:solidFill>
              </a:rPr>
              <a:t>È una proposta specificatamente pensata per giovani (dai 16 ai 35 anni) che vogliono continuare la loro formazione al fine di acquisire tutte quelle competenze utili a inserirsi – un domani - nel tessuto sociale (lavoro, volontariato, attività sul territorio).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EFE8548E-1F40-4460-AAD5-ADD06694499C}"/>
              </a:ext>
            </a:extLst>
          </p:cNvPr>
          <p:cNvSpPr/>
          <p:nvPr/>
        </p:nvSpPr>
        <p:spPr>
          <a:xfrm>
            <a:off x="580615" y="5348676"/>
            <a:ext cx="452374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i="1" dirty="0">
                <a:solidFill>
                  <a:schemeClr val="tx2">
                    <a:lumMod val="75000"/>
                  </a:schemeClr>
                </a:solidFill>
              </a:rPr>
              <a:t>2) TIROCINIO DI INCLUSIONE SOCIALE (TIS)</a:t>
            </a:r>
          </a:p>
          <a:p>
            <a:pPr algn="just"/>
            <a:r>
              <a:rPr lang="it-IT" i="1" dirty="0">
                <a:solidFill>
                  <a:schemeClr val="tx2">
                    <a:lumMod val="75000"/>
                  </a:schemeClr>
                </a:solidFill>
              </a:rPr>
              <a:t>Sono esperienze occupazionali con valenza educativa-riabilitativa e non di inserimento lavorativo. ARCIPELAGO si occupa di valutare il soggetto, di trovare il contesto occupazionale più adatto, di gestire le pratiche amministrative del caso e di seguire il progetto educativo. Il TIS può essere pensato come esito favorevole della frequenza al servizio o come modulo a sé stante.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F8DBD13-D529-4D38-8D9E-2A33DF2DB6EC}"/>
              </a:ext>
            </a:extLst>
          </p:cNvPr>
          <p:cNvSpPr txBox="1"/>
          <p:nvPr/>
        </p:nvSpPr>
        <p:spPr>
          <a:xfrm>
            <a:off x="7170" y="8840721"/>
            <a:ext cx="5892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i="1" dirty="0"/>
              <a:t>Per qualsiasi richiesta di informazione</a:t>
            </a:r>
          </a:p>
          <a:p>
            <a:pPr algn="ctr"/>
            <a:r>
              <a:rPr lang="it-IT" b="1" i="1" dirty="0"/>
              <a:t> Dott. Lorenzo Giusti, psicologo-psicoterapeuta e coordinatore del Servizio:</a:t>
            </a:r>
          </a:p>
          <a:p>
            <a:pPr algn="ctr"/>
            <a:r>
              <a:rPr lang="it-IT" b="1" i="1" dirty="0">
                <a:hlinkClick r:id="rId2"/>
              </a:rPr>
              <a:t>Lgiusti@aziendaisola.it</a:t>
            </a:r>
            <a:endParaRPr lang="it-IT" b="1" i="1" dirty="0"/>
          </a:p>
          <a:p>
            <a:endParaRPr lang="it-IT" dirty="0"/>
          </a:p>
        </p:txBody>
      </p:sp>
      <p:grpSp>
        <p:nvGrpSpPr>
          <p:cNvPr id="23" name="Gruppo 22">
            <a:extLst>
              <a:ext uri="{FF2B5EF4-FFF2-40B4-BE49-F238E27FC236}">
                <a16:creationId xmlns:a16="http://schemas.microsoft.com/office/drawing/2014/main" id="{2EE7973C-5682-4EE7-A2D4-208BADD0D901}"/>
              </a:ext>
            </a:extLst>
          </p:cNvPr>
          <p:cNvGrpSpPr/>
          <p:nvPr/>
        </p:nvGrpSpPr>
        <p:grpSpPr>
          <a:xfrm>
            <a:off x="3719744" y="10334962"/>
            <a:ext cx="2935266" cy="1808515"/>
            <a:chOff x="3223260" y="10237009"/>
            <a:chExt cx="2935266" cy="1808515"/>
          </a:xfrm>
        </p:grpSpPr>
        <p:sp>
          <p:nvSpPr>
            <p:cNvPr id="22" name="Rettangolo 21">
              <a:extLst>
                <a:ext uri="{FF2B5EF4-FFF2-40B4-BE49-F238E27FC236}">
                  <a16:creationId xmlns:a16="http://schemas.microsoft.com/office/drawing/2014/main" id="{3CAE7F85-6CD1-4ED6-A524-DE99D40110F7}"/>
                </a:ext>
              </a:extLst>
            </p:cNvPr>
            <p:cNvSpPr/>
            <p:nvPr/>
          </p:nvSpPr>
          <p:spPr>
            <a:xfrm>
              <a:off x="3223260" y="10237009"/>
              <a:ext cx="2935266" cy="180851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7" name="Immagine 16">
              <a:extLst>
                <a:ext uri="{FF2B5EF4-FFF2-40B4-BE49-F238E27FC236}">
                  <a16:creationId xmlns:a16="http://schemas.microsoft.com/office/drawing/2014/main" id="{EFD9D683-340D-465E-95DE-BAA3A512460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8999" y="11224624"/>
              <a:ext cx="611741" cy="603474"/>
            </a:xfrm>
            <a:prstGeom prst="rect">
              <a:avLst/>
            </a:prstGeom>
          </p:spPr>
        </p:pic>
        <p:sp>
          <p:nvSpPr>
            <p:cNvPr id="20" name="CasellaDiTesto 19">
              <a:extLst>
                <a:ext uri="{FF2B5EF4-FFF2-40B4-BE49-F238E27FC236}">
                  <a16:creationId xmlns:a16="http://schemas.microsoft.com/office/drawing/2014/main" id="{42FEDD24-7880-4A92-8CB8-F4AE58EF29A1}"/>
                </a:ext>
              </a:extLst>
            </p:cNvPr>
            <p:cNvSpPr txBox="1"/>
            <p:nvPr/>
          </p:nvSpPr>
          <p:spPr>
            <a:xfrm>
              <a:off x="4032474" y="11181767"/>
              <a:ext cx="18152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/>
                <a:t>Arcipelago </a:t>
              </a:r>
              <a:r>
                <a:rPr lang="it-IT" dirty="0" err="1"/>
                <a:t>std</a:t>
              </a:r>
              <a:r>
                <a:rPr lang="it-IT" dirty="0"/>
                <a:t> polifunzionale</a:t>
              </a:r>
            </a:p>
          </p:txBody>
        </p:sp>
        <p:sp>
          <p:nvSpPr>
            <p:cNvPr id="21" name="CasellaDiTesto 20">
              <a:extLst>
                <a:ext uri="{FF2B5EF4-FFF2-40B4-BE49-F238E27FC236}">
                  <a16:creationId xmlns:a16="http://schemas.microsoft.com/office/drawing/2014/main" id="{668BA729-A4BF-4E05-8F18-BA5C104DEF13}"/>
                </a:ext>
              </a:extLst>
            </p:cNvPr>
            <p:cNvSpPr txBox="1"/>
            <p:nvPr/>
          </p:nvSpPr>
          <p:spPr>
            <a:xfrm>
              <a:off x="3368040" y="10237009"/>
              <a:ext cx="247966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/>
                <a:t>ARCIPELAGO</a:t>
              </a:r>
            </a:p>
            <a:p>
              <a:r>
                <a:rPr lang="it-IT" dirty="0"/>
                <a:t>Calusco d’Adda</a:t>
              </a:r>
            </a:p>
            <a:p>
              <a:r>
                <a:rPr lang="it-IT" dirty="0"/>
                <a:t>Via Volta 321</a:t>
              </a:r>
            </a:p>
          </p:txBody>
        </p:sp>
      </p:grpSp>
      <p:pic>
        <p:nvPicPr>
          <p:cNvPr id="24" name="Immagine 23">
            <a:extLst>
              <a:ext uri="{FF2B5EF4-FFF2-40B4-BE49-F238E27FC236}">
                <a16:creationId xmlns:a16="http://schemas.microsoft.com/office/drawing/2014/main" id="{173947E0-C1E9-47D3-AAEB-C658B5BEBB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112" y="10375462"/>
            <a:ext cx="3504140" cy="1808515"/>
          </a:xfrm>
          <a:prstGeom prst="rect">
            <a:avLst/>
          </a:prstGeom>
        </p:spPr>
      </p:pic>
      <p:pic>
        <p:nvPicPr>
          <p:cNvPr id="25" name="Immagine 24">
            <a:extLst>
              <a:ext uri="{FF2B5EF4-FFF2-40B4-BE49-F238E27FC236}">
                <a16:creationId xmlns:a16="http://schemas.microsoft.com/office/drawing/2014/main" id="{6500C8BF-E2EE-461E-9006-93FAA43FEF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1064" y="207708"/>
            <a:ext cx="5151747" cy="716661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D87CC77C-77A9-494A-810F-CB3FA3FCFAB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61062" y="60011"/>
            <a:ext cx="899251" cy="952148"/>
          </a:xfrm>
          <a:prstGeom prst="rect">
            <a:avLst/>
          </a:prstGeom>
        </p:spPr>
      </p:pic>
      <p:pic>
        <p:nvPicPr>
          <p:cNvPr id="28" name="Elemento grafico 27" descr="Note musicali">
            <a:extLst>
              <a:ext uri="{FF2B5EF4-FFF2-40B4-BE49-F238E27FC236}">
                <a16:creationId xmlns:a16="http://schemas.microsoft.com/office/drawing/2014/main" id="{9475AA95-7418-48A9-A80C-DC98DDCBAD6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22555" y="7806732"/>
            <a:ext cx="754830" cy="754830"/>
          </a:xfrm>
          <a:prstGeom prst="rect">
            <a:avLst/>
          </a:prstGeom>
        </p:spPr>
      </p:pic>
      <p:pic>
        <p:nvPicPr>
          <p:cNvPr id="30" name="Elemento grafico 29" descr="Martello">
            <a:extLst>
              <a:ext uri="{FF2B5EF4-FFF2-40B4-BE49-F238E27FC236}">
                <a16:creationId xmlns:a16="http://schemas.microsoft.com/office/drawing/2014/main" id="{11CF8CD7-70B4-4156-8472-9C713C403FF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522555" y="7037171"/>
            <a:ext cx="754830" cy="754830"/>
          </a:xfrm>
          <a:prstGeom prst="rect">
            <a:avLst/>
          </a:prstGeom>
        </p:spPr>
      </p:pic>
      <p:pic>
        <p:nvPicPr>
          <p:cNvPr id="32" name="Elemento grafico 31" descr="Forchetta e coltello">
            <a:extLst>
              <a:ext uri="{FF2B5EF4-FFF2-40B4-BE49-F238E27FC236}">
                <a16:creationId xmlns:a16="http://schemas.microsoft.com/office/drawing/2014/main" id="{2771B2A3-71F6-4C36-AB13-9E98E6CDA03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522555" y="6144428"/>
            <a:ext cx="754830" cy="754830"/>
          </a:xfrm>
          <a:prstGeom prst="rect">
            <a:avLst/>
          </a:prstGeom>
        </p:spPr>
      </p:pic>
      <p:pic>
        <p:nvPicPr>
          <p:cNvPr id="34" name="Elemento grafico 33" descr="Carrello della spesa">
            <a:extLst>
              <a:ext uri="{FF2B5EF4-FFF2-40B4-BE49-F238E27FC236}">
                <a16:creationId xmlns:a16="http://schemas.microsoft.com/office/drawing/2014/main" id="{1641BAE1-3097-457C-BE07-5A5DC37540D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522555" y="5212832"/>
            <a:ext cx="754830" cy="754830"/>
          </a:xfrm>
          <a:prstGeom prst="rect">
            <a:avLst/>
          </a:prstGeom>
        </p:spPr>
      </p:pic>
      <p:pic>
        <p:nvPicPr>
          <p:cNvPr id="36" name="Elemento grafico 35" descr="Agricoltore">
            <a:extLst>
              <a:ext uri="{FF2B5EF4-FFF2-40B4-BE49-F238E27FC236}">
                <a16:creationId xmlns:a16="http://schemas.microsoft.com/office/drawing/2014/main" id="{762CD914-6ACE-42B4-869E-335CCBC5A60D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522555" y="4322027"/>
            <a:ext cx="754830" cy="754830"/>
          </a:xfrm>
          <a:prstGeom prst="rect">
            <a:avLst/>
          </a:prstGeom>
        </p:spPr>
      </p:pic>
      <p:pic>
        <p:nvPicPr>
          <p:cNvPr id="38" name="Elemento grafico 37" descr="Computer">
            <a:extLst>
              <a:ext uri="{FF2B5EF4-FFF2-40B4-BE49-F238E27FC236}">
                <a16:creationId xmlns:a16="http://schemas.microsoft.com/office/drawing/2014/main" id="{AE152D4F-2406-4C11-8F98-DB018E57720F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5522555" y="3447653"/>
            <a:ext cx="754830" cy="754830"/>
          </a:xfrm>
          <a:prstGeom prst="rect">
            <a:avLst/>
          </a:prstGeom>
        </p:spPr>
      </p:pic>
      <p:pic>
        <p:nvPicPr>
          <p:cNvPr id="40" name="Elemento grafico 39" descr="Bus">
            <a:extLst>
              <a:ext uri="{FF2B5EF4-FFF2-40B4-BE49-F238E27FC236}">
                <a16:creationId xmlns:a16="http://schemas.microsoft.com/office/drawing/2014/main" id="{29A98C31-1F8A-4D8F-A0AD-19999307E291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5522555" y="2678092"/>
            <a:ext cx="754830" cy="754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189461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Giallo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173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Sfaccettatura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Lorenzo Giusti - Azienda Isola</dc:creator>
  <cp:lastModifiedBy>Cristina Fumagalli - Azienda Isola</cp:lastModifiedBy>
  <cp:revision>9</cp:revision>
  <dcterms:created xsi:type="dcterms:W3CDTF">2019-10-02T06:36:05Z</dcterms:created>
  <dcterms:modified xsi:type="dcterms:W3CDTF">2019-10-02T09:04:20Z</dcterms:modified>
</cp:coreProperties>
</file>