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0" r:id="rId4"/>
    <p:sldId id="274" r:id="rId5"/>
    <p:sldId id="261" r:id="rId6"/>
    <p:sldId id="275" r:id="rId7"/>
    <p:sldId id="262" r:id="rId8"/>
    <p:sldId id="276" r:id="rId9"/>
    <p:sldId id="263" r:id="rId10"/>
    <p:sldId id="264" r:id="rId11"/>
    <p:sldId id="265" r:id="rId12"/>
    <p:sldId id="277" r:id="rId13"/>
    <p:sldId id="278" r:id="rId14"/>
    <p:sldId id="267" r:id="rId15"/>
    <p:sldId id="279" r:id="rId16"/>
    <p:sldId id="268" r:id="rId17"/>
    <p:sldId id="280" r:id="rId18"/>
    <p:sldId id="269" r:id="rId19"/>
    <p:sldId id="270" r:id="rId20"/>
    <p:sldId id="271" r:id="rId21"/>
    <p:sldId id="272" r:id="rId22"/>
    <p:sldId id="281" r:id="rId23"/>
    <p:sldId id="282"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ara\Documents\Piccolo%20Principe\GAP\2020\DISTRETTO%20BERGAMO%20OVEST\Questionario\Gioco%20di%20rete%20(Risposte)%20DEF(Ripristinato%20automaticament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a:solidFill>
                  <a:sysClr val="windowText" lastClr="000000"/>
                </a:solidFill>
              </a:rPr>
              <a:t>Tipologia organizzazione</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it-IT"/>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TABELLE!$B$26:$N$26</c:f>
              <c:strCache>
                <c:ptCount val="13"/>
                <c:pt idx="0">
                  <c:v>Ambito Territoriale</c:v>
                </c:pt>
                <c:pt idx="1">
                  <c:v>Comune</c:v>
                </c:pt>
                <c:pt idx="2">
                  <c:v>Associazione</c:v>
                </c:pt>
                <c:pt idx="3">
                  <c:v>Centro di Ascolto Caritas</c:v>
                </c:pt>
                <c:pt idx="4">
                  <c:v>consultorio familiare accreditato</c:v>
                </c:pt>
                <c:pt idx="5">
                  <c:v>Cooperativa Sociale</c:v>
                </c:pt>
                <c:pt idx="6">
                  <c:v>S.M.I. (Servizio Ambulatoriale area dipendenze)</c:v>
                </c:pt>
                <c:pt idx="7">
                  <c:v>Scuola</c:v>
                </c:pt>
                <c:pt idx="8">
                  <c:v>Servizio ASST Bergamo Ovest: Altro</c:v>
                </c:pt>
                <c:pt idx="9">
                  <c:v>Servizio ASST Bergamo Ovest: Consultorio Familiare</c:v>
                </c:pt>
                <c:pt idx="10">
                  <c:v>Servizio ASST Bergamo Ovest: CPS</c:v>
                </c:pt>
                <c:pt idx="11">
                  <c:v>Servizio ASST Bergamo Ovest: Ser.D</c:v>
                </c:pt>
                <c:pt idx="12">
                  <c:v>Studio privato </c:v>
                </c:pt>
              </c:strCache>
            </c:strRef>
          </c:cat>
          <c:val>
            <c:numRef>
              <c:f>TABELLE!$B$41:$N$41</c:f>
              <c:numCache>
                <c:formatCode>General</c:formatCode>
                <c:ptCount val="13"/>
                <c:pt idx="0">
                  <c:v>8</c:v>
                </c:pt>
                <c:pt idx="1">
                  <c:v>28</c:v>
                </c:pt>
                <c:pt idx="2">
                  <c:v>4</c:v>
                </c:pt>
                <c:pt idx="3">
                  <c:v>8</c:v>
                </c:pt>
                <c:pt idx="4">
                  <c:v>2</c:v>
                </c:pt>
                <c:pt idx="5">
                  <c:v>3</c:v>
                </c:pt>
                <c:pt idx="6">
                  <c:v>4</c:v>
                </c:pt>
                <c:pt idx="7">
                  <c:v>21</c:v>
                </c:pt>
                <c:pt idx="8">
                  <c:v>2</c:v>
                </c:pt>
                <c:pt idx="9">
                  <c:v>4</c:v>
                </c:pt>
                <c:pt idx="10">
                  <c:v>3</c:v>
                </c:pt>
                <c:pt idx="11">
                  <c:v>9</c:v>
                </c:pt>
                <c:pt idx="12">
                  <c:v>1</c:v>
                </c:pt>
              </c:numCache>
            </c:numRef>
          </c:val>
          <c:extLst>
            <c:ext xmlns:c16="http://schemas.microsoft.com/office/drawing/2014/chart" uri="{C3380CC4-5D6E-409C-BE32-E72D297353CC}">
              <c16:uniqueId val="{00000000-8DAC-48E8-A9D1-E9D5BE88C868}"/>
            </c:ext>
          </c:extLst>
        </c:ser>
        <c:dLbls>
          <c:showLegendKey val="0"/>
          <c:showVal val="0"/>
          <c:showCatName val="0"/>
          <c:showSerName val="0"/>
          <c:showPercent val="0"/>
          <c:showBubbleSize val="0"/>
        </c:dLbls>
        <c:gapWidth val="100"/>
        <c:overlap val="-24"/>
        <c:axId val="132340736"/>
        <c:axId val="112521152"/>
      </c:barChart>
      <c:catAx>
        <c:axId val="132340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it-IT"/>
          </a:p>
        </c:txPr>
        <c:crossAx val="112521152"/>
        <c:crosses val="autoZero"/>
        <c:auto val="1"/>
        <c:lblAlgn val="ctr"/>
        <c:lblOffset val="100"/>
        <c:noMultiLvlLbl val="0"/>
      </c:catAx>
      <c:valAx>
        <c:axId val="11252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3234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TABELLE!$A$136:$A$143</c:f>
              <c:strCache>
                <c:ptCount val="8"/>
                <c:pt idx="0">
                  <c:v>Problematiche relazionali</c:v>
                </c:pt>
                <c:pt idx="1">
                  <c:v>Problematiche familiari</c:v>
                </c:pt>
                <c:pt idx="2">
                  <c:v>Uso di sostanze/alcol/psicofarmaci</c:v>
                </c:pt>
                <c:pt idx="3">
                  <c:v>Bisogno economico</c:v>
                </c:pt>
                <c:pt idx="4">
                  <c:v>Problemi psichici</c:v>
                </c:pt>
                <c:pt idx="5">
                  <c:v>Problematiche penali/giudiziarie</c:v>
                </c:pt>
                <c:pt idx="6">
                  <c:v>Problematiche lavorative</c:v>
                </c:pt>
                <c:pt idx="7">
                  <c:v>Richieste generiche</c:v>
                </c:pt>
              </c:strCache>
            </c:strRef>
          </c:cat>
          <c:val>
            <c:numRef>
              <c:f>TABELLE!$D$136:$D$143</c:f>
              <c:numCache>
                <c:formatCode>General</c:formatCode>
                <c:ptCount val="8"/>
                <c:pt idx="0">
                  <c:v>15</c:v>
                </c:pt>
                <c:pt idx="1">
                  <c:v>25</c:v>
                </c:pt>
                <c:pt idx="2">
                  <c:v>17</c:v>
                </c:pt>
                <c:pt idx="3">
                  <c:v>40</c:v>
                </c:pt>
                <c:pt idx="4">
                  <c:v>12</c:v>
                </c:pt>
                <c:pt idx="5">
                  <c:v>2</c:v>
                </c:pt>
                <c:pt idx="6">
                  <c:v>22</c:v>
                </c:pt>
                <c:pt idx="7">
                  <c:v>1</c:v>
                </c:pt>
              </c:numCache>
            </c:numRef>
          </c:val>
          <c:extLst>
            <c:ext xmlns:c16="http://schemas.microsoft.com/office/drawing/2014/chart" uri="{C3380CC4-5D6E-409C-BE32-E72D297353CC}">
              <c16:uniqueId val="{00000000-F78B-40C6-8231-70899E170515}"/>
            </c:ext>
          </c:extLst>
        </c:ser>
        <c:dLbls>
          <c:showLegendKey val="0"/>
          <c:showVal val="0"/>
          <c:showCatName val="0"/>
          <c:showSerName val="0"/>
          <c:showPercent val="0"/>
          <c:showBubbleSize val="0"/>
        </c:dLbls>
        <c:gapWidth val="219"/>
        <c:overlap val="-27"/>
        <c:axId val="62261248"/>
        <c:axId val="64086592"/>
      </c:barChart>
      <c:catAx>
        <c:axId val="6226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64086592"/>
        <c:crosses val="autoZero"/>
        <c:auto val="1"/>
        <c:lblAlgn val="ctr"/>
        <c:lblOffset val="100"/>
        <c:noMultiLvlLbl val="0"/>
      </c:catAx>
      <c:valAx>
        <c:axId val="640865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26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600">
          <a:solidFill>
            <a:schemeClr val="tx1"/>
          </a:solidFill>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D0-4978-8CD7-AA27F0D97BAE}"/>
              </c:ext>
            </c:extLst>
          </c:dPt>
          <c:dPt>
            <c:idx val="1"/>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D0-4978-8CD7-AA27F0D97BAE}"/>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TABELLE!$A$147:$A$148</c:f>
              <c:strCache>
                <c:ptCount val="2"/>
                <c:pt idx="0">
                  <c:v>no</c:v>
                </c:pt>
                <c:pt idx="1">
                  <c:v>si</c:v>
                </c:pt>
              </c:strCache>
            </c:strRef>
          </c:cat>
          <c:val>
            <c:numRef>
              <c:f>TABELLE!$C$147:$C$148</c:f>
              <c:numCache>
                <c:formatCode>General</c:formatCode>
                <c:ptCount val="2"/>
                <c:pt idx="0">
                  <c:v>25</c:v>
                </c:pt>
                <c:pt idx="1">
                  <c:v>23</c:v>
                </c:pt>
              </c:numCache>
            </c:numRef>
          </c:val>
          <c:extLst>
            <c:ext xmlns:c16="http://schemas.microsoft.com/office/drawing/2014/chart" uri="{C3380CC4-5D6E-409C-BE32-E72D297353CC}">
              <c16:uniqueId val="{00000004-FCD0-4978-8CD7-AA27F0D97BAE}"/>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TABELLE!$A$168:$A$175</c:f>
              <c:strCache>
                <c:ptCount val="8"/>
                <c:pt idx="0">
                  <c:v>Familiari</c:v>
                </c:pt>
                <c:pt idx="1">
                  <c:v>Amici</c:v>
                </c:pt>
                <c:pt idx="2">
                  <c:v>Colleghi</c:v>
                </c:pt>
                <c:pt idx="3">
                  <c:v>Banche</c:v>
                </c:pt>
                <c:pt idx="4">
                  <c:v>Finanziarie</c:v>
                </c:pt>
                <c:pt idx="5">
                  <c:v>Gestori di contesti di gioco</c:v>
                </c:pt>
                <c:pt idx="6">
                  <c:v>Usura</c:v>
                </c:pt>
                <c:pt idx="7">
                  <c:v> Datore di lavoro</c:v>
                </c:pt>
              </c:strCache>
            </c:strRef>
          </c:cat>
          <c:val>
            <c:numRef>
              <c:f>TABELLE!$D$168:$D$175</c:f>
              <c:numCache>
                <c:formatCode>General</c:formatCode>
                <c:ptCount val="8"/>
                <c:pt idx="0">
                  <c:v>30</c:v>
                </c:pt>
                <c:pt idx="1">
                  <c:v>16</c:v>
                </c:pt>
                <c:pt idx="2">
                  <c:v>1</c:v>
                </c:pt>
                <c:pt idx="3">
                  <c:v>9</c:v>
                </c:pt>
                <c:pt idx="4">
                  <c:v>18</c:v>
                </c:pt>
                <c:pt idx="5">
                  <c:v>2</c:v>
                </c:pt>
                <c:pt idx="6">
                  <c:v>3</c:v>
                </c:pt>
                <c:pt idx="7">
                  <c:v>1</c:v>
                </c:pt>
              </c:numCache>
            </c:numRef>
          </c:val>
          <c:extLst>
            <c:ext xmlns:c16="http://schemas.microsoft.com/office/drawing/2014/chart" uri="{C3380CC4-5D6E-409C-BE32-E72D297353CC}">
              <c16:uniqueId val="{00000000-D48B-4A24-AE79-1851002E233F}"/>
            </c:ext>
          </c:extLst>
        </c:ser>
        <c:dLbls>
          <c:showLegendKey val="0"/>
          <c:showVal val="0"/>
          <c:showCatName val="0"/>
          <c:showSerName val="0"/>
          <c:showPercent val="0"/>
          <c:showBubbleSize val="0"/>
        </c:dLbls>
        <c:gapWidth val="219"/>
        <c:overlap val="-27"/>
        <c:axId val="64366592"/>
        <c:axId val="64091776"/>
      </c:barChart>
      <c:catAx>
        <c:axId val="6436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it-IT"/>
          </a:p>
        </c:txPr>
        <c:crossAx val="64091776"/>
        <c:crosses val="autoZero"/>
        <c:auto val="1"/>
        <c:lblAlgn val="ctr"/>
        <c:lblOffset val="100"/>
        <c:noMultiLvlLbl val="0"/>
      </c:catAx>
      <c:valAx>
        <c:axId val="640917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36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TABELLE!$B$180</c:f>
              <c:strCache>
                <c:ptCount val="1"/>
                <c:pt idx="0">
                  <c:v>SerD e SMI</c:v>
                </c:pt>
              </c:strCache>
            </c:strRef>
          </c:tx>
          <c:spPr>
            <a:solidFill>
              <a:schemeClr val="accent1"/>
            </a:solidFill>
            <a:ln>
              <a:noFill/>
            </a:ln>
            <a:effectLst/>
          </c:spPr>
          <c:invertIfNegative val="0"/>
          <c:val>
            <c:numRef>
              <c:f>TABELLE!$B$181:$B$185</c:f>
              <c:numCache>
                <c:formatCode>General</c:formatCode>
                <c:ptCount val="5"/>
                <c:pt idx="0">
                  <c:v>0</c:v>
                </c:pt>
                <c:pt idx="1">
                  <c:v>2</c:v>
                </c:pt>
                <c:pt idx="2">
                  <c:v>7</c:v>
                </c:pt>
                <c:pt idx="3">
                  <c:v>3</c:v>
                </c:pt>
                <c:pt idx="4">
                  <c:v>1</c:v>
                </c:pt>
              </c:numCache>
            </c:numRef>
          </c:val>
          <c:extLst>
            <c:ext xmlns:c16="http://schemas.microsoft.com/office/drawing/2014/chart" uri="{C3380CC4-5D6E-409C-BE32-E72D297353CC}">
              <c16:uniqueId val="{00000000-E133-4224-A6F1-7210394427A3}"/>
            </c:ext>
          </c:extLst>
        </c:ser>
        <c:ser>
          <c:idx val="1"/>
          <c:order val="1"/>
          <c:tx>
            <c:strRef>
              <c:f>TABELLE!$C$180</c:f>
              <c:strCache>
                <c:ptCount val="1"/>
                <c:pt idx="0">
                  <c:v>Altri servizi</c:v>
                </c:pt>
              </c:strCache>
            </c:strRef>
          </c:tx>
          <c:spPr>
            <a:solidFill>
              <a:srgbClr val="92D050"/>
            </a:solidFill>
            <a:ln>
              <a:noFill/>
            </a:ln>
            <a:effectLst/>
          </c:spPr>
          <c:invertIfNegative val="0"/>
          <c:val>
            <c:numRef>
              <c:f>TABELLE!$C$181:$C$185</c:f>
              <c:numCache>
                <c:formatCode>General</c:formatCode>
                <c:ptCount val="5"/>
                <c:pt idx="0">
                  <c:v>7</c:v>
                </c:pt>
                <c:pt idx="1">
                  <c:v>26</c:v>
                </c:pt>
                <c:pt idx="2">
                  <c:v>11</c:v>
                </c:pt>
                <c:pt idx="3">
                  <c:v>3</c:v>
                </c:pt>
                <c:pt idx="4">
                  <c:v>1</c:v>
                </c:pt>
              </c:numCache>
            </c:numRef>
          </c:val>
          <c:extLst>
            <c:ext xmlns:c16="http://schemas.microsoft.com/office/drawing/2014/chart" uri="{C3380CC4-5D6E-409C-BE32-E72D297353CC}">
              <c16:uniqueId val="{00000001-E133-4224-A6F1-7210394427A3}"/>
            </c:ext>
          </c:extLst>
        </c:ser>
        <c:dLbls>
          <c:showLegendKey val="0"/>
          <c:showVal val="0"/>
          <c:showCatName val="0"/>
          <c:showSerName val="0"/>
          <c:showPercent val="0"/>
          <c:showBubbleSize val="0"/>
        </c:dLbls>
        <c:gapWidth val="219"/>
        <c:overlap val="-27"/>
        <c:axId val="62450176"/>
        <c:axId val="62366272"/>
      </c:barChart>
      <c:catAx>
        <c:axId val="6245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it-IT"/>
          </a:p>
        </c:txPr>
        <c:crossAx val="62366272"/>
        <c:crosses val="autoZero"/>
        <c:auto val="1"/>
        <c:lblAlgn val="ctr"/>
        <c:lblOffset val="100"/>
        <c:noMultiLvlLbl val="0"/>
      </c:catAx>
      <c:valAx>
        <c:axId val="6236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it-IT"/>
          </a:p>
        </c:txPr>
        <c:crossAx val="6245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2000">
          <a:solidFill>
            <a:schemeClr val="tx1"/>
          </a:solidFill>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TABELLE!$B$216</c:f>
              <c:strCache>
                <c:ptCount val="1"/>
                <c:pt idx="0">
                  <c:v>SerD e SMI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TABELLE!$A$217:$A$228</c:f>
              <c:strCache>
                <c:ptCount val="12"/>
                <c:pt idx="0">
                  <c:v>CPS</c:v>
                </c:pt>
                <c:pt idx="1">
                  <c:v>SerD</c:v>
                </c:pt>
                <c:pt idx="2">
                  <c:v>SMI</c:v>
                </c:pt>
                <c:pt idx="3">
                  <c:v>Consultorio</c:v>
                </c:pt>
                <c:pt idx="4">
                  <c:v>Servizio Sociale Comunale</c:v>
                </c:pt>
                <c:pt idx="5">
                  <c:v>Gruppi di mutuo auto aiuto specifci</c:v>
                </c:pt>
                <c:pt idx="6">
                  <c:v>Gruppi di mutuo auto aiuto afferenti all'ACAT</c:v>
                </c:pt>
                <c:pt idx="7">
                  <c:v>Servizio residenziale per giocatori,</c:v>
                </c:pt>
                <c:pt idx="8">
                  <c:v>Realtà del privato sociale o del volontariato</c:v>
                </c:pt>
                <c:pt idx="9">
                  <c:v>Caritas Diocesana o parrocchiali</c:v>
                </c:pt>
                <c:pt idx="10">
                  <c:v>Rete Sociale BG</c:v>
                </c:pt>
                <c:pt idx="11">
                  <c:v>Nessuno </c:v>
                </c:pt>
              </c:strCache>
            </c:strRef>
          </c:cat>
          <c:val>
            <c:numRef>
              <c:f>TABELLE!$B$217:$B$228</c:f>
              <c:numCache>
                <c:formatCode>General</c:formatCode>
                <c:ptCount val="12"/>
                <c:pt idx="0">
                  <c:v>5</c:v>
                </c:pt>
                <c:pt idx="3">
                  <c:v>2</c:v>
                </c:pt>
                <c:pt idx="4">
                  <c:v>4</c:v>
                </c:pt>
                <c:pt idx="5">
                  <c:v>10</c:v>
                </c:pt>
                <c:pt idx="6">
                  <c:v>4</c:v>
                </c:pt>
                <c:pt idx="7">
                  <c:v>4</c:v>
                </c:pt>
                <c:pt idx="8">
                  <c:v>3</c:v>
                </c:pt>
                <c:pt idx="9">
                  <c:v>1</c:v>
                </c:pt>
                <c:pt idx="11">
                  <c:v>1</c:v>
                </c:pt>
              </c:numCache>
            </c:numRef>
          </c:val>
          <c:extLst>
            <c:ext xmlns:c16="http://schemas.microsoft.com/office/drawing/2014/chart" uri="{C3380CC4-5D6E-409C-BE32-E72D297353CC}">
              <c16:uniqueId val="{00000000-A74B-4996-A579-0EA4852E3834}"/>
            </c:ext>
          </c:extLst>
        </c:ser>
        <c:ser>
          <c:idx val="1"/>
          <c:order val="1"/>
          <c:tx>
            <c:strRef>
              <c:f>TABELLE!$C$216</c:f>
              <c:strCache>
                <c:ptCount val="1"/>
                <c:pt idx="0">
                  <c:v>Altri servizi</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TABELLE!$A$217:$A$228</c:f>
              <c:strCache>
                <c:ptCount val="12"/>
                <c:pt idx="0">
                  <c:v>CPS</c:v>
                </c:pt>
                <c:pt idx="1">
                  <c:v>SerD</c:v>
                </c:pt>
                <c:pt idx="2">
                  <c:v>SMI</c:v>
                </c:pt>
                <c:pt idx="3">
                  <c:v>Consultorio</c:v>
                </c:pt>
                <c:pt idx="4">
                  <c:v>Servizio Sociale Comunale</c:v>
                </c:pt>
                <c:pt idx="5">
                  <c:v>Gruppi di mutuo auto aiuto specifci</c:v>
                </c:pt>
                <c:pt idx="6">
                  <c:v>Gruppi di mutuo auto aiuto afferenti all'ACAT</c:v>
                </c:pt>
                <c:pt idx="7">
                  <c:v>Servizio residenziale per giocatori,</c:v>
                </c:pt>
                <c:pt idx="8">
                  <c:v>Realtà del privato sociale o del volontariato</c:v>
                </c:pt>
                <c:pt idx="9">
                  <c:v>Caritas Diocesana o parrocchiali</c:v>
                </c:pt>
                <c:pt idx="10">
                  <c:v>Rete Sociale BG</c:v>
                </c:pt>
                <c:pt idx="11">
                  <c:v>Nessuno </c:v>
                </c:pt>
              </c:strCache>
            </c:strRef>
          </c:cat>
          <c:val>
            <c:numRef>
              <c:f>TABELLE!$C$217:$C$228</c:f>
              <c:numCache>
                <c:formatCode>General</c:formatCode>
                <c:ptCount val="12"/>
                <c:pt idx="0">
                  <c:v>5</c:v>
                </c:pt>
                <c:pt idx="1">
                  <c:v>23</c:v>
                </c:pt>
                <c:pt idx="2">
                  <c:v>1</c:v>
                </c:pt>
                <c:pt idx="3">
                  <c:v>1</c:v>
                </c:pt>
                <c:pt idx="4">
                  <c:v>8</c:v>
                </c:pt>
                <c:pt idx="5">
                  <c:v>5</c:v>
                </c:pt>
                <c:pt idx="6">
                  <c:v>7</c:v>
                </c:pt>
                <c:pt idx="7">
                  <c:v>1</c:v>
                </c:pt>
                <c:pt idx="8">
                  <c:v>6</c:v>
                </c:pt>
                <c:pt idx="9">
                  <c:v>8</c:v>
                </c:pt>
                <c:pt idx="10">
                  <c:v>1</c:v>
                </c:pt>
                <c:pt idx="11">
                  <c:v>10</c:v>
                </c:pt>
              </c:numCache>
            </c:numRef>
          </c:val>
          <c:extLst>
            <c:ext xmlns:c16="http://schemas.microsoft.com/office/drawing/2014/chart" uri="{C3380CC4-5D6E-409C-BE32-E72D297353CC}">
              <c16:uniqueId val="{00000001-A74B-4996-A579-0EA4852E3834}"/>
            </c:ext>
          </c:extLst>
        </c:ser>
        <c:dLbls>
          <c:showLegendKey val="0"/>
          <c:showVal val="0"/>
          <c:showCatName val="0"/>
          <c:showSerName val="0"/>
          <c:showPercent val="0"/>
          <c:showBubbleSize val="0"/>
        </c:dLbls>
        <c:gapWidth val="219"/>
        <c:overlap val="-27"/>
        <c:axId val="65794560"/>
        <c:axId val="62369728"/>
      </c:barChart>
      <c:catAx>
        <c:axId val="6579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crossAx val="62369728"/>
        <c:crosses val="autoZero"/>
        <c:auto val="1"/>
        <c:lblAlgn val="ctr"/>
        <c:lblOffset val="100"/>
        <c:noMultiLvlLbl val="0"/>
      </c:catAx>
      <c:valAx>
        <c:axId val="6236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crossAx val="6579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TABELLE!$A$233:$A$236</c:f>
              <c:strCache>
                <c:ptCount val="4"/>
                <c:pt idx="0">
                  <c:v>Dal 50 al 75%</c:v>
                </c:pt>
                <c:pt idx="1">
                  <c:v>Dal 30 al  50%</c:v>
                </c:pt>
                <c:pt idx="2">
                  <c:v>Meno del 30%</c:v>
                </c:pt>
                <c:pt idx="3">
                  <c:v>Nessuno</c:v>
                </c:pt>
              </c:strCache>
            </c:strRef>
          </c:cat>
          <c:val>
            <c:numRef>
              <c:f>TABELLE!$B$233:$B$236</c:f>
              <c:numCache>
                <c:formatCode>General</c:formatCode>
                <c:ptCount val="4"/>
                <c:pt idx="0">
                  <c:v>0</c:v>
                </c:pt>
                <c:pt idx="1">
                  <c:v>2</c:v>
                </c:pt>
                <c:pt idx="2">
                  <c:v>9</c:v>
                </c:pt>
                <c:pt idx="3">
                  <c:v>3</c:v>
                </c:pt>
              </c:numCache>
            </c:numRef>
          </c:val>
          <c:extLst>
            <c:ext xmlns:c16="http://schemas.microsoft.com/office/drawing/2014/chart" uri="{C3380CC4-5D6E-409C-BE32-E72D297353CC}">
              <c16:uniqueId val="{00000000-EDF0-4775-B1BD-BF7CD0EC66A7}"/>
            </c:ext>
          </c:extLst>
        </c:ser>
        <c:dLbls>
          <c:showLegendKey val="0"/>
          <c:showVal val="0"/>
          <c:showCatName val="0"/>
          <c:showSerName val="0"/>
          <c:showPercent val="0"/>
          <c:showBubbleSize val="0"/>
        </c:dLbls>
        <c:gapWidth val="219"/>
        <c:overlap val="-27"/>
        <c:axId val="65425920"/>
        <c:axId val="64446464"/>
      </c:barChart>
      <c:catAx>
        <c:axId val="6542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crossAx val="64446464"/>
        <c:crosses val="autoZero"/>
        <c:auto val="1"/>
        <c:lblAlgn val="ctr"/>
        <c:lblOffset val="100"/>
        <c:noMultiLvlLbl val="0"/>
      </c:catAx>
      <c:valAx>
        <c:axId val="6444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crossAx val="6542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TABELLE!$A$240:$A$243</c:f>
              <c:strCache>
                <c:ptCount val="4"/>
                <c:pt idx="0">
                  <c:v>Dal 50 al 75%</c:v>
                </c:pt>
                <c:pt idx="1">
                  <c:v>Dal 30 al  50%</c:v>
                </c:pt>
                <c:pt idx="2">
                  <c:v>Meno del 30%</c:v>
                </c:pt>
                <c:pt idx="3">
                  <c:v>Nessuno</c:v>
                </c:pt>
              </c:strCache>
            </c:strRef>
          </c:cat>
          <c:val>
            <c:numRef>
              <c:f>TABELLE!$B$240:$B$243</c:f>
              <c:numCache>
                <c:formatCode>General</c:formatCode>
                <c:ptCount val="4"/>
                <c:pt idx="0">
                  <c:v>1</c:v>
                </c:pt>
                <c:pt idx="1">
                  <c:v>1</c:v>
                </c:pt>
                <c:pt idx="2">
                  <c:v>21</c:v>
                </c:pt>
                <c:pt idx="3">
                  <c:v>27</c:v>
                </c:pt>
              </c:numCache>
            </c:numRef>
          </c:val>
          <c:extLst>
            <c:ext xmlns:c16="http://schemas.microsoft.com/office/drawing/2014/chart" uri="{C3380CC4-5D6E-409C-BE32-E72D297353CC}">
              <c16:uniqueId val="{00000000-A26E-48B4-A047-C65EA16670CA}"/>
            </c:ext>
          </c:extLst>
        </c:ser>
        <c:dLbls>
          <c:showLegendKey val="0"/>
          <c:showVal val="0"/>
          <c:showCatName val="0"/>
          <c:showSerName val="0"/>
          <c:showPercent val="0"/>
          <c:showBubbleSize val="0"/>
        </c:dLbls>
        <c:gapWidth val="219"/>
        <c:overlap val="-27"/>
        <c:axId val="65491456"/>
        <c:axId val="64449920"/>
      </c:barChart>
      <c:catAx>
        <c:axId val="654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64449920"/>
        <c:crosses val="autoZero"/>
        <c:auto val="1"/>
        <c:lblAlgn val="ctr"/>
        <c:lblOffset val="100"/>
        <c:noMultiLvlLbl val="0"/>
      </c:catAx>
      <c:valAx>
        <c:axId val="6444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6549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2-1791-4DF5-B6A1-57921E1514A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TABELLE!$A$250:$A$251</c:f>
              <c:strCache>
                <c:ptCount val="2"/>
                <c:pt idx="0">
                  <c:v>No</c:v>
                </c:pt>
                <c:pt idx="1">
                  <c:v>si</c:v>
                </c:pt>
              </c:strCache>
            </c:strRef>
          </c:cat>
          <c:val>
            <c:numRef>
              <c:f>TABELLE!$B$250:$B$251</c:f>
              <c:numCache>
                <c:formatCode>General</c:formatCode>
                <c:ptCount val="2"/>
                <c:pt idx="0">
                  <c:v>18</c:v>
                </c:pt>
                <c:pt idx="1">
                  <c:v>46</c:v>
                </c:pt>
              </c:numCache>
            </c:numRef>
          </c:val>
          <c:extLst>
            <c:ext xmlns:c16="http://schemas.microsoft.com/office/drawing/2014/chart" uri="{C3380CC4-5D6E-409C-BE32-E72D297353CC}">
              <c16:uniqueId val="{00000000-1791-4DF5-B6A1-57921E1514A6}"/>
            </c:ext>
          </c:extLst>
        </c:ser>
        <c:dLbls>
          <c:showLegendKey val="0"/>
          <c:showVal val="0"/>
          <c:showCatName val="0"/>
          <c:showSerName val="0"/>
          <c:showPercent val="0"/>
          <c:showBubbleSize val="0"/>
        </c:dLbls>
        <c:gapWidth val="219"/>
        <c:overlap val="-27"/>
        <c:axId val="65569280"/>
        <c:axId val="64452800"/>
      </c:barChart>
      <c:catAx>
        <c:axId val="6556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it-IT"/>
          </a:p>
        </c:txPr>
        <c:crossAx val="64452800"/>
        <c:crosses val="autoZero"/>
        <c:auto val="1"/>
        <c:lblAlgn val="ctr"/>
        <c:lblOffset val="100"/>
        <c:noMultiLvlLbl val="0"/>
      </c:catAx>
      <c:valAx>
        <c:axId val="644528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56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TABELLE!$A$269:$A$275</c:f>
              <c:strCache>
                <c:ptCount val="7"/>
                <c:pt idx="0">
                  <c:v>Difficoltà di accesso alla rete dei servizi</c:v>
                </c:pt>
                <c:pt idx="1">
                  <c:v> Difficoltà di collaborazione all’interno della rete</c:v>
                </c:pt>
                <c:pt idx="2">
                  <c:v>Mancanza di servizi specifici</c:v>
                </c:pt>
                <c:pt idx="3">
                  <c:v>servizi strutturati di consulenza legale e finanziaria</c:v>
                </c:pt>
                <c:pt idx="4">
                  <c:v>Poca informazione e sensibilizzazione sul territorio</c:v>
                </c:pt>
                <c:pt idx="5">
                  <c:v>carichi di lavoro che rendono difficili per i diversi servizi interessati seguire con costanza gli interventi</c:v>
                </c:pt>
                <c:pt idx="6">
                  <c:v>Maggiore conoscenza di interventi e servizi attivabili a loro favore</c:v>
                </c:pt>
              </c:strCache>
            </c:strRef>
          </c:cat>
          <c:val>
            <c:numRef>
              <c:f>TABELLE!$D$269:$D$275</c:f>
              <c:numCache>
                <c:formatCode>General</c:formatCode>
                <c:ptCount val="7"/>
                <c:pt idx="0">
                  <c:v>15</c:v>
                </c:pt>
                <c:pt idx="1">
                  <c:v>21</c:v>
                </c:pt>
                <c:pt idx="2">
                  <c:v>13</c:v>
                </c:pt>
                <c:pt idx="3">
                  <c:v>1</c:v>
                </c:pt>
                <c:pt idx="4">
                  <c:v>1</c:v>
                </c:pt>
                <c:pt idx="5">
                  <c:v>1</c:v>
                </c:pt>
                <c:pt idx="6">
                  <c:v>1</c:v>
                </c:pt>
              </c:numCache>
            </c:numRef>
          </c:val>
          <c:extLst>
            <c:ext xmlns:c16="http://schemas.microsoft.com/office/drawing/2014/chart" uri="{C3380CC4-5D6E-409C-BE32-E72D297353CC}">
              <c16:uniqueId val="{00000000-FC47-45E5-89C2-085C8C28726A}"/>
            </c:ext>
          </c:extLst>
        </c:ser>
        <c:dLbls>
          <c:showLegendKey val="0"/>
          <c:showVal val="0"/>
          <c:showCatName val="0"/>
          <c:showSerName val="0"/>
          <c:showPercent val="0"/>
          <c:showBubbleSize val="0"/>
        </c:dLbls>
        <c:gapWidth val="182"/>
        <c:axId val="65571328"/>
        <c:axId val="64593920"/>
      </c:barChart>
      <c:catAx>
        <c:axId val="65571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it-IT"/>
          </a:p>
        </c:txPr>
        <c:crossAx val="64593920"/>
        <c:crosses val="autoZero"/>
        <c:auto val="1"/>
        <c:lblAlgn val="l"/>
        <c:lblOffset val="100"/>
        <c:noMultiLvlLbl val="0"/>
      </c:catAx>
      <c:valAx>
        <c:axId val="64593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it-IT"/>
          </a:p>
        </c:txPr>
        <c:crossAx val="6557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solidFill>
            <a:sysClr val="windowText" lastClr="000000"/>
          </a:solidFill>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TABELLE!$A$307:$A$311</c:f>
              <c:strCache>
                <c:ptCount val="5"/>
                <c:pt idx="0">
                  <c:v>Diminuzione del gioco</c:v>
                </c:pt>
                <c:pt idx="1">
                  <c:v>Incremento del gioco</c:v>
                </c:pt>
                <c:pt idx="2">
                  <c:v>diminuzione in una prima fase per l'accesso non possibile alle sale da gioco</c:v>
                </c:pt>
                <c:pt idx="3">
                  <c:v>Passaggio da gioco fisico a gioco on line</c:v>
                </c:pt>
                <c:pt idx="4">
                  <c:v>Nessuna modifica significativa nei comportamenti</c:v>
                </c:pt>
              </c:strCache>
            </c:strRef>
          </c:cat>
          <c:val>
            <c:numRef>
              <c:f>TABELLE!$D$307:$D$311</c:f>
              <c:numCache>
                <c:formatCode>General</c:formatCode>
                <c:ptCount val="5"/>
                <c:pt idx="0">
                  <c:v>12</c:v>
                </c:pt>
                <c:pt idx="1">
                  <c:v>16</c:v>
                </c:pt>
                <c:pt idx="2">
                  <c:v>1</c:v>
                </c:pt>
                <c:pt idx="3">
                  <c:v>38</c:v>
                </c:pt>
                <c:pt idx="4">
                  <c:v>5</c:v>
                </c:pt>
              </c:numCache>
            </c:numRef>
          </c:val>
          <c:extLst>
            <c:ext xmlns:c16="http://schemas.microsoft.com/office/drawing/2014/chart" uri="{C3380CC4-5D6E-409C-BE32-E72D297353CC}">
              <c16:uniqueId val="{00000000-2DFF-4686-8F56-F8A822B6FF1D}"/>
            </c:ext>
          </c:extLst>
        </c:ser>
        <c:dLbls>
          <c:showLegendKey val="0"/>
          <c:showVal val="0"/>
          <c:showCatName val="0"/>
          <c:showSerName val="0"/>
          <c:showPercent val="0"/>
          <c:showBubbleSize val="0"/>
        </c:dLbls>
        <c:gapWidth val="219"/>
        <c:overlap val="-27"/>
        <c:axId val="66190848"/>
        <c:axId val="64597376"/>
      </c:barChart>
      <c:catAx>
        <c:axId val="6619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64597376"/>
        <c:crosses val="autoZero"/>
        <c:auto val="1"/>
        <c:lblAlgn val="ctr"/>
        <c:lblOffset val="100"/>
        <c:noMultiLvlLbl val="0"/>
      </c:catAx>
      <c:valAx>
        <c:axId val="64597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6619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600">
          <a:solidFill>
            <a:schemeClr val="tx1"/>
          </a:solidFill>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a:solidFill>
                  <a:sysClr val="windowText" lastClr="000000"/>
                </a:solidFill>
              </a:rPr>
              <a:t>Tipologia organizzazione</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it-IT"/>
        </a:p>
      </c:txPr>
    </c:title>
    <c:autoTitleDeleted val="0"/>
    <c:plotArea>
      <c:layout/>
      <c:barChart>
        <c:barDir val="col"/>
        <c:grouping val="clustered"/>
        <c:varyColors val="0"/>
        <c:dLbls>
          <c:showLegendKey val="0"/>
          <c:showVal val="0"/>
          <c:showCatName val="0"/>
          <c:showSerName val="0"/>
          <c:showPercent val="0"/>
          <c:showBubbleSize val="0"/>
        </c:dLbls>
        <c:gapWidth val="100"/>
        <c:overlap val="-24"/>
        <c:axId val="64022016"/>
        <c:axId val="63637760"/>
      </c:barChart>
      <c:catAx>
        <c:axId val="64022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it-IT"/>
          </a:p>
        </c:txPr>
        <c:crossAx val="63637760"/>
        <c:crosses val="autoZero"/>
        <c:auto val="1"/>
        <c:lblAlgn val="ctr"/>
        <c:lblOffset val="100"/>
        <c:noMultiLvlLbl val="0"/>
      </c:catAx>
      <c:valAx>
        <c:axId val="63637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402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TABELLE!$A$315:$A$316</c:f>
              <c:strCache>
                <c:ptCount val="2"/>
                <c:pt idx="0">
                  <c:v>si</c:v>
                </c:pt>
                <c:pt idx="1">
                  <c:v>no</c:v>
                </c:pt>
              </c:strCache>
            </c:strRef>
          </c:cat>
          <c:val>
            <c:numRef>
              <c:f>TABELLE!$B$315:$B$316</c:f>
              <c:numCache>
                <c:formatCode>General</c:formatCode>
                <c:ptCount val="2"/>
                <c:pt idx="0">
                  <c:v>48</c:v>
                </c:pt>
                <c:pt idx="1">
                  <c:v>16</c:v>
                </c:pt>
              </c:numCache>
            </c:numRef>
          </c:val>
          <c:extLst>
            <c:ext xmlns:c16="http://schemas.microsoft.com/office/drawing/2014/chart" uri="{C3380CC4-5D6E-409C-BE32-E72D297353CC}">
              <c16:uniqueId val="{00000000-C25A-4A21-B70C-E2A66C068BBC}"/>
            </c:ext>
          </c:extLst>
        </c:ser>
        <c:dLbls>
          <c:showLegendKey val="0"/>
          <c:showVal val="0"/>
          <c:showCatName val="0"/>
          <c:showSerName val="0"/>
          <c:showPercent val="0"/>
          <c:showBubbleSize val="0"/>
        </c:dLbls>
        <c:gapWidth val="150"/>
        <c:overlap val="100"/>
        <c:axId val="66291200"/>
        <c:axId val="64600832"/>
      </c:barChart>
      <c:catAx>
        <c:axId val="6629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crossAx val="64600832"/>
        <c:crosses val="autoZero"/>
        <c:auto val="1"/>
        <c:lblAlgn val="ctr"/>
        <c:lblOffset val="100"/>
        <c:noMultiLvlLbl val="0"/>
      </c:catAx>
      <c:valAx>
        <c:axId val="6460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crossAx val="66291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800">
          <a:solidFill>
            <a:schemeClr val="tx1"/>
          </a:solidFill>
        </a:defRPr>
      </a:pPr>
      <a:endParaRPr lang="it-I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TABELLE!$A$332:$A$333</c:f>
              <c:strCache>
                <c:ptCount val="2"/>
                <c:pt idx="0">
                  <c:v>si</c:v>
                </c:pt>
                <c:pt idx="1">
                  <c:v>no</c:v>
                </c:pt>
              </c:strCache>
            </c:strRef>
          </c:cat>
          <c:val>
            <c:numRef>
              <c:f>TABELLE!$B$332:$B$333</c:f>
              <c:numCache>
                <c:formatCode>General</c:formatCode>
                <c:ptCount val="2"/>
                <c:pt idx="0">
                  <c:v>12</c:v>
                </c:pt>
                <c:pt idx="1">
                  <c:v>52</c:v>
                </c:pt>
              </c:numCache>
            </c:numRef>
          </c:val>
          <c:extLst>
            <c:ext xmlns:c16="http://schemas.microsoft.com/office/drawing/2014/chart" uri="{C3380CC4-5D6E-409C-BE32-E72D297353CC}">
              <c16:uniqueId val="{00000000-3B1C-47A3-841E-D8CBF851F853}"/>
            </c:ext>
          </c:extLst>
        </c:ser>
        <c:dLbls>
          <c:showLegendKey val="0"/>
          <c:showVal val="0"/>
          <c:showCatName val="0"/>
          <c:showSerName val="0"/>
          <c:showPercent val="0"/>
          <c:showBubbleSize val="0"/>
        </c:dLbls>
        <c:gapWidth val="219"/>
        <c:overlap val="-27"/>
        <c:axId val="65922560"/>
        <c:axId val="64440576"/>
      </c:barChart>
      <c:catAx>
        <c:axId val="659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it-IT"/>
          </a:p>
        </c:txPr>
        <c:crossAx val="64440576"/>
        <c:crosses val="autoZero"/>
        <c:auto val="1"/>
        <c:lblAlgn val="ctr"/>
        <c:lblOffset val="100"/>
        <c:noMultiLvlLbl val="0"/>
      </c:catAx>
      <c:valAx>
        <c:axId val="6444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it-IT"/>
          </a:p>
        </c:txPr>
        <c:crossAx val="65922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400" b="1">
          <a:solidFill>
            <a:schemeClr val="tx1"/>
          </a:solidFill>
        </a:defRPr>
      </a:pPr>
      <a:endParaRPr lang="it-I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2060"/>
            </a:solidFill>
          </c:spPr>
          <c:dPt>
            <c:idx val="0"/>
            <c:bubble3D val="0"/>
            <c:explosion val="9"/>
            <c:spPr>
              <a:solidFill>
                <a:srgbClr val="00206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830-47C1-B48D-3271EF4C45CB}"/>
              </c:ext>
            </c:extLst>
          </c:dPt>
          <c:dPt>
            <c:idx val="1"/>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830-47C1-B48D-3271EF4C45C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it-IT"/>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TABELLE!$A$410:$A$411</c:f>
              <c:strCache>
                <c:ptCount val="2"/>
                <c:pt idx="0">
                  <c:v>si</c:v>
                </c:pt>
                <c:pt idx="1">
                  <c:v>no</c:v>
                </c:pt>
              </c:strCache>
            </c:strRef>
          </c:cat>
          <c:val>
            <c:numRef>
              <c:f>TABELLE!$B$410:$B$411</c:f>
              <c:numCache>
                <c:formatCode>General</c:formatCode>
                <c:ptCount val="2"/>
                <c:pt idx="0">
                  <c:v>79</c:v>
                </c:pt>
                <c:pt idx="1">
                  <c:v>18</c:v>
                </c:pt>
              </c:numCache>
            </c:numRef>
          </c:val>
          <c:extLst>
            <c:ext xmlns:c16="http://schemas.microsoft.com/office/drawing/2014/chart" uri="{C3380CC4-5D6E-409C-BE32-E72D297353CC}">
              <c16:uniqueId val="{00000004-2830-47C1-B48D-3271EF4C45C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ysClr val="windowText" lastClr="000000"/>
                </a:solidFill>
                <a:effectLst/>
                <a:latin typeface="+mn-lt"/>
                <a:ea typeface="+mn-ea"/>
                <a:cs typeface="+mn-cs"/>
              </a:defRPr>
            </a:pPr>
            <a:r>
              <a:rPr lang="it-IT" sz="2800" b="1">
                <a:solidFill>
                  <a:sysClr val="windowText" lastClr="000000"/>
                </a:solidFill>
              </a:rPr>
              <a:t>Figura professionale</a:t>
            </a:r>
          </a:p>
        </c:rich>
      </c:tx>
      <c:overlay val="0"/>
      <c:spPr>
        <a:noFill/>
        <a:ln>
          <a:noFill/>
        </a:ln>
        <a:effectLst/>
      </c:spPr>
      <c:txPr>
        <a:bodyPr rot="0" spcFirstLastPara="1" vertOverflow="ellipsis" vert="horz" wrap="square" anchor="ctr" anchorCtr="1"/>
        <a:lstStyle/>
        <a:p>
          <a:pPr>
            <a:defRPr sz="2800" b="1" i="0" u="none" strike="noStrike" kern="1200" baseline="0">
              <a:solidFill>
                <a:sysClr val="windowText" lastClr="000000"/>
              </a:solidFill>
              <a:effectLst/>
              <a:latin typeface="+mn-lt"/>
              <a:ea typeface="+mn-ea"/>
              <a:cs typeface="+mn-cs"/>
            </a:defRPr>
          </a:pPr>
          <a:endParaRPr lang="it-IT"/>
        </a:p>
      </c:txPr>
    </c:title>
    <c:autoTitleDeleted val="0"/>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TABELLE!$A$27:$A$40</c:f>
              <c:strCache>
                <c:ptCount val="14"/>
                <c:pt idx="0">
                  <c:v>Amministratore locale</c:v>
                </c:pt>
                <c:pt idx="1">
                  <c:v>Dirigente scolastico</c:v>
                </c:pt>
                <c:pt idx="2">
                  <c:v>Docente/docente referente </c:v>
                </c:pt>
                <c:pt idx="3">
                  <c:v>Conduttore/servitore Gruppo AMA</c:v>
                </c:pt>
                <c:pt idx="4">
                  <c:v>Polizia Locale</c:v>
                </c:pt>
                <c:pt idx="5">
                  <c:v>Assistente Sociale</c:v>
                </c:pt>
                <c:pt idx="6">
                  <c:v>direttore di Consultorio</c:v>
                </c:pt>
                <c:pt idx="7">
                  <c:v>Educatore</c:v>
                </c:pt>
                <c:pt idx="8">
                  <c:v>Infermiere Professionale</c:v>
                </c:pt>
                <c:pt idx="9">
                  <c:v>Medico</c:v>
                </c:pt>
                <c:pt idx="10">
                  <c:v>Psicologo</c:v>
                </c:pt>
                <c:pt idx="11">
                  <c:v>responsabile servizi socio-educativi</c:v>
                </c:pt>
                <c:pt idx="12">
                  <c:v>SOCIOLOGO</c:v>
                </c:pt>
                <c:pt idx="13">
                  <c:v>Volontario</c:v>
                </c:pt>
              </c:strCache>
            </c:strRef>
          </c:cat>
          <c:val>
            <c:numRef>
              <c:f>TABELLE!$O$27:$O$40</c:f>
              <c:numCache>
                <c:formatCode>General</c:formatCode>
                <c:ptCount val="14"/>
                <c:pt idx="0">
                  <c:v>2</c:v>
                </c:pt>
                <c:pt idx="1">
                  <c:v>1</c:v>
                </c:pt>
                <c:pt idx="2">
                  <c:v>18</c:v>
                </c:pt>
                <c:pt idx="3">
                  <c:v>2</c:v>
                </c:pt>
                <c:pt idx="4">
                  <c:v>3</c:v>
                </c:pt>
                <c:pt idx="5">
                  <c:v>33</c:v>
                </c:pt>
                <c:pt idx="6">
                  <c:v>1</c:v>
                </c:pt>
                <c:pt idx="7">
                  <c:v>6</c:v>
                </c:pt>
                <c:pt idx="8">
                  <c:v>2</c:v>
                </c:pt>
                <c:pt idx="9">
                  <c:v>5</c:v>
                </c:pt>
                <c:pt idx="10">
                  <c:v>10</c:v>
                </c:pt>
                <c:pt idx="11">
                  <c:v>1</c:v>
                </c:pt>
                <c:pt idx="12">
                  <c:v>1</c:v>
                </c:pt>
                <c:pt idx="13">
                  <c:v>12</c:v>
                </c:pt>
              </c:numCache>
            </c:numRef>
          </c:val>
          <c:extLst>
            <c:ext xmlns:c16="http://schemas.microsoft.com/office/drawing/2014/chart" uri="{C3380CC4-5D6E-409C-BE32-E72D297353CC}">
              <c16:uniqueId val="{00000000-EC5F-45A5-A3AE-3E771D224164}"/>
            </c:ext>
          </c:extLst>
        </c:ser>
        <c:dLbls>
          <c:dLblPos val="inEnd"/>
          <c:showLegendKey val="0"/>
          <c:showVal val="1"/>
          <c:showCatName val="0"/>
          <c:showSerName val="0"/>
          <c:showPercent val="0"/>
          <c:showBubbleSize val="0"/>
        </c:dLbls>
        <c:gapWidth val="41"/>
        <c:axId val="64516096"/>
        <c:axId val="63639488"/>
      </c:barChart>
      <c:catAx>
        <c:axId val="64516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effectLst/>
                <a:latin typeface="Arial Narrow" panose="020B0606020202030204" pitchFamily="34" charset="0"/>
                <a:ea typeface="+mn-ea"/>
                <a:cs typeface="+mn-cs"/>
              </a:defRPr>
            </a:pPr>
            <a:endParaRPr lang="it-IT"/>
          </a:p>
        </c:txPr>
        <c:crossAx val="63639488"/>
        <c:crosses val="autoZero"/>
        <c:auto val="1"/>
        <c:lblAlgn val="ctr"/>
        <c:lblOffset val="100"/>
        <c:noMultiLvlLbl val="0"/>
      </c:catAx>
      <c:valAx>
        <c:axId val="63639488"/>
        <c:scaling>
          <c:orientation val="minMax"/>
        </c:scaling>
        <c:delete val="1"/>
        <c:axPos val="l"/>
        <c:numFmt formatCode="General" sourceLinked="1"/>
        <c:majorTickMark val="none"/>
        <c:minorTickMark val="none"/>
        <c:tickLblPos val="nextTo"/>
        <c:crossAx val="6451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C00000"/>
            </a:solidFill>
          </c:spPr>
          <c:dPt>
            <c:idx val="0"/>
            <c:bubble3D val="0"/>
            <c:spPr>
              <a:solidFill>
                <a:schemeClr val="bg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C76D-41BB-ADFD-40DB490CA3B5}"/>
              </c:ext>
            </c:extLst>
          </c:dPt>
          <c:dPt>
            <c:idx val="1"/>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C76D-41BB-ADFD-40DB490CA3B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TABELLE!$B$295:$C$295</c:f>
              <c:strCache>
                <c:ptCount val="2"/>
                <c:pt idx="0">
                  <c:v>no</c:v>
                </c:pt>
                <c:pt idx="1">
                  <c:v>si</c:v>
                </c:pt>
              </c:strCache>
            </c:strRef>
          </c:cat>
          <c:val>
            <c:numRef>
              <c:f>TABELLE!$B$309:$C$309</c:f>
              <c:numCache>
                <c:formatCode>General</c:formatCode>
                <c:ptCount val="2"/>
                <c:pt idx="0">
                  <c:v>33</c:v>
                </c:pt>
                <c:pt idx="1">
                  <c:v>64</c:v>
                </c:pt>
              </c:numCache>
            </c:numRef>
          </c:val>
          <c:extLst>
            <c:ext xmlns:c16="http://schemas.microsoft.com/office/drawing/2014/chart" uri="{C3380CC4-5D6E-409C-BE32-E72D297353CC}">
              <c16:uniqueId val="{00000004-C76D-41BB-ADFD-40DB490CA3B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TABELLE!$C$371</c:f>
              <c:strCache>
                <c:ptCount val="1"/>
                <c:pt idx="0">
                  <c:v>si</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TABELLE!$A$372:$A$384</c:f>
              <c:strCache>
                <c:ptCount val="13"/>
                <c:pt idx="0">
                  <c:v>Ambito Territoriale</c:v>
                </c:pt>
                <c:pt idx="1">
                  <c:v>Comune</c:v>
                </c:pt>
                <c:pt idx="2">
                  <c:v>Associazione</c:v>
                </c:pt>
                <c:pt idx="3">
                  <c:v>Centro di Ascolto Caritas</c:v>
                </c:pt>
                <c:pt idx="4">
                  <c:v>Scuola</c:v>
                </c:pt>
                <c:pt idx="5">
                  <c:v>Consultorio Familiare privato accreditato</c:v>
                </c:pt>
                <c:pt idx="6">
                  <c:v>Cooperativa Sociale</c:v>
                </c:pt>
                <c:pt idx="7">
                  <c:v>S.M.I. </c:v>
                </c:pt>
                <c:pt idx="8">
                  <c:v>Ser.D</c:v>
                </c:pt>
                <c:pt idx="9">
                  <c:v>CPS</c:v>
                </c:pt>
                <c:pt idx="10">
                  <c:v>Consultorio Familiare ASST</c:v>
                </c:pt>
                <c:pt idx="11">
                  <c:v>Servizio ASST Bergamo Ovest: Altro</c:v>
                </c:pt>
                <c:pt idx="12">
                  <c:v>Studio privato </c:v>
                </c:pt>
              </c:strCache>
            </c:strRef>
          </c:cat>
          <c:val>
            <c:numRef>
              <c:f>TABELLE!$C$372:$C$384</c:f>
              <c:numCache>
                <c:formatCode>General</c:formatCode>
                <c:ptCount val="13"/>
                <c:pt idx="0">
                  <c:v>8</c:v>
                </c:pt>
                <c:pt idx="1">
                  <c:v>22</c:v>
                </c:pt>
                <c:pt idx="2">
                  <c:v>3</c:v>
                </c:pt>
                <c:pt idx="3">
                  <c:v>4</c:v>
                </c:pt>
                <c:pt idx="4">
                  <c:v>1</c:v>
                </c:pt>
                <c:pt idx="5">
                  <c:v>2</c:v>
                </c:pt>
                <c:pt idx="6">
                  <c:v>2</c:v>
                </c:pt>
                <c:pt idx="7">
                  <c:v>4</c:v>
                </c:pt>
                <c:pt idx="8">
                  <c:v>9</c:v>
                </c:pt>
                <c:pt idx="9">
                  <c:v>3</c:v>
                </c:pt>
                <c:pt idx="10">
                  <c:v>3</c:v>
                </c:pt>
                <c:pt idx="11">
                  <c:v>2</c:v>
                </c:pt>
                <c:pt idx="12">
                  <c:v>1</c:v>
                </c:pt>
              </c:numCache>
            </c:numRef>
          </c:val>
          <c:extLst>
            <c:ext xmlns:c16="http://schemas.microsoft.com/office/drawing/2014/chart" uri="{C3380CC4-5D6E-409C-BE32-E72D297353CC}">
              <c16:uniqueId val="{00000000-8C2B-4DA6-929C-A23F9DDCDA17}"/>
            </c:ext>
          </c:extLst>
        </c:ser>
        <c:ser>
          <c:idx val="0"/>
          <c:order val="1"/>
          <c:tx>
            <c:strRef>
              <c:f>TABELLE!$B$371</c:f>
              <c:strCache>
                <c:ptCount val="1"/>
                <c:pt idx="0">
                  <c:v>no</c:v>
                </c:pt>
              </c:strCache>
            </c:strRef>
          </c:tx>
          <c:spPr>
            <a:solidFill>
              <a:schemeClr val="bg1">
                <a:lumMod val="65000"/>
              </a:schemeClr>
            </a:solidFill>
            <a:ln>
              <a:noFill/>
            </a:ln>
            <a:effectLst/>
          </c:spPr>
          <c:invertIfNegative val="0"/>
          <c:cat>
            <c:strRef>
              <c:f>TABELLE!$A$372:$A$384</c:f>
              <c:strCache>
                <c:ptCount val="13"/>
                <c:pt idx="0">
                  <c:v>Ambito Territoriale</c:v>
                </c:pt>
                <c:pt idx="1">
                  <c:v>Comune</c:v>
                </c:pt>
                <c:pt idx="2">
                  <c:v>Associazione</c:v>
                </c:pt>
                <c:pt idx="3">
                  <c:v>Centro di Ascolto Caritas</c:v>
                </c:pt>
                <c:pt idx="4">
                  <c:v>Scuola</c:v>
                </c:pt>
                <c:pt idx="5">
                  <c:v>Consultorio Familiare privato accreditato</c:v>
                </c:pt>
                <c:pt idx="6">
                  <c:v>Cooperativa Sociale</c:v>
                </c:pt>
                <c:pt idx="7">
                  <c:v>S.M.I. </c:v>
                </c:pt>
                <c:pt idx="8">
                  <c:v>Ser.D</c:v>
                </c:pt>
                <c:pt idx="9">
                  <c:v>CPS</c:v>
                </c:pt>
                <c:pt idx="10">
                  <c:v>Consultorio Familiare ASST</c:v>
                </c:pt>
                <c:pt idx="11">
                  <c:v>Servizio ASST Bergamo Ovest: Altro</c:v>
                </c:pt>
                <c:pt idx="12">
                  <c:v>Studio privato </c:v>
                </c:pt>
              </c:strCache>
            </c:strRef>
          </c:cat>
          <c:val>
            <c:numRef>
              <c:f>TABELLE!$B$372:$B$384</c:f>
              <c:numCache>
                <c:formatCode>General</c:formatCode>
                <c:ptCount val="13"/>
                <c:pt idx="1">
                  <c:v>6</c:v>
                </c:pt>
                <c:pt idx="2">
                  <c:v>1</c:v>
                </c:pt>
                <c:pt idx="3">
                  <c:v>4</c:v>
                </c:pt>
                <c:pt idx="4">
                  <c:v>20</c:v>
                </c:pt>
                <c:pt idx="6">
                  <c:v>1</c:v>
                </c:pt>
                <c:pt idx="10">
                  <c:v>1</c:v>
                </c:pt>
              </c:numCache>
            </c:numRef>
          </c:val>
          <c:extLst>
            <c:ext xmlns:c16="http://schemas.microsoft.com/office/drawing/2014/chart" uri="{C3380CC4-5D6E-409C-BE32-E72D297353CC}">
              <c16:uniqueId val="{00000001-8C2B-4DA6-929C-A23F9DDCDA17}"/>
            </c:ext>
          </c:extLst>
        </c:ser>
        <c:dLbls>
          <c:showLegendKey val="0"/>
          <c:showVal val="0"/>
          <c:showCatName val="0"/>
          <c:showSerName val="0"/>
          <c:showPercent val="0"/>
          <c:showBubbleSize val="0"/>
        </c:dLbls>
        <c:gapWidth val="150"/>
        <c:overlap val="100"/>
        <c:axId val="64126976"/>
        <c:axId val="64053824"/>
      </c:barChart>
      <c:catAx>
        <c:axId val="6412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crossAx val="64053824"/>
        <c:crosses val="autoZero"/>
        <c:auto val="1"/>
        <c:lblAlgn val="ctr"/>
        <c:lblOffset val="100"/>
        <c:noMultiLvlLbl val="0"/>
      </c:catAx>
      <c:valAx>
        <c:axId val="640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412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2019</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TABELLE!$A$84:$A$86</c:f>
              <c:strCache>
                <c:ptCount val="3"/>
                <c:pt idx="0">
                  <c:v>Meno di 5</c:v>
                </c:pt>
                <c:pt idx="1">
                  <c:v>Da 5 a 10</c:v>
                </c:pt>
                <c:pt idx="2">
                  <c:v>Oltre 10</c:v>
                </c:pt>
              </c:strCache>
            </c:strRef>
          </c:cat>
          <c:val>
            <c:numRef>
              <c:f>TABELLE!$F$77:$F$79</c:f>
              <c:numCache>
                <c:formatCode>General</c:formatCode>
                <c:ptCount val="3"/>
                <c:pt idx="0">
                  <c:v>45</c:v>
                </c:pt>
                <c:pt idx="1">
                  <c:v>13</c:v>
                </c:pt>
                <c:pt idx="2">
                  <c:v>6</c:v>
                </c:pt>
              </c:numCache>
            </c:numRef>
          </c:val>
          <c:extLst>
            <c:ext xmlns:c16="http://schemas.microsoft.com/office/drawing/2014/chart" uri="{C3380CC4-5D6E-409C-BE32-E72D297353CC}">
              <c16:uniqueId val="{00000000-673D-41EF-9698-E626A85B6698}"/>
            </c:ext>
          </c:extLst>
        </c:ser>
        <c:ser>
          <c:idx val="1"/>
          <c:order val="1"/>
          <c:tx>
            <c:v>2020</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TABELLE!$A$84:$A$86</c:f>
              <c:strCache>
                <c:ptCount val="3"/>
                <c:pt idx="0">
                  <c:v>Meno di 5</c:v>
                </c:pt>
                <c:pt idx="1">
                  <c:v>Da 5 a 10</c:v>
                </c:pt>
                <c:pt idx="2">
                  <c:v>Oltre 10</c:v>
                </c:pt>
              </c:strCache>
            </c:strRef>
          </c:cat>
          <c:val>
            <c:numRef>
              <c:f>TABELLE!$G$77:$G$79</c:f>
              <c:numCache>
                <c:formatCode>General</c:formatCode>
                <c:ptCount val="3"/>
                <c:pt idx="0">
                  <c:v>50</c:v>
                </c:pt>
                <c:pt idx="1">
                  <c:v>9</c:v>
                </c:pt>
                <c:pt idx="2">
                  <c:v>5</c:v>
                </c:pt>
              </c:numCache>
            </c:numRef>
          </c:val>
          <c:extLst>
            <c:ext xmlns:c16="http://schemas.microsoft.com/office/drawing/2014/chart" uri="{C3380CC4-5D6E-409C-BE32-E72D297353CC}">
              <c16:uniqueId val="{00000001-673D-41EF-9698-E626A85B6698}"/>
            </c:ext>
          </c:extLst>
        </c:ser>
        <c:dLbls>
          <c:showLegendKey val="0"/>
          <c:showVal val="0"/>
          <c:showCatName val="0"/>
          <c:showSerName val="0"/>
          <c:showPercent val="0"/>
          <c:showBubbleSize val="0"/>
        </c:dLbls>
        <c:gapWidth val="219"/>
        <c:overlap val="-27"/>
        <c:axId val="64324096"/>
        <c:axId val="64057280"/>
      </c:barChart>
      <c:catAx>
        <c:axId val="6432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it-IT"/>
          </a:p>
        </c:txPr>
        <c:crossAx val="64057280"/>
        <c:crosses val="autoZero"/>
        <c:auto val="1"/>
        <c:lblAlgn val="ctr"/>
        <c:lblOffset val="100"/>
        <c:noMultiLvlLbl val="0"/>
      </c:catAx>
      <c:valAx>
        <c:axId val="6405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it-IT"/>
          </a:p>
        </c:txPr>
        <c:crossAx val="6432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2400"/>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8"/>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F12F-4417-A205-89730FDEF759}"/>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12F-4417-A205-89730FDEF759}"/>
              </c:ext>
            </c:extLst>
          </c:dPt>
          <c:dPt>
            <c:idx val="2"/>
            <c:bubble3D val="0"/>
            <c:spPr>
              <a:solidFill>
                <a:srgbClr val="002060"/>
              </a:solidFill>
              <a:ln w="25400">
                <a:solidFill>
                  <a:schemeClr val="lt1"/>
                </a:solidFill>
              </a:ln>
              <a:effectLst/>
              <a:sp3d contourW="25400">
                <a:contourClr>
                  <a:schemeClr val="lt1"/>
                </a:contourClr>
              </a:sp3d>
            </c:spPr>
            <c:extLst>
              <c:ext xmlns:c16="http://schemas.microsoft.com/office/drawing/2014/chart" uri="{C3380CC4-5D6E-409C-BE32-E72D297353CC}">
                <c16:uniqueId val="{00000005-F12F-4417-A205-89730FDEF759}"/>
              </c:ext>
            </c:extLst>
          </c:dPt>
          <c:dPt>
            <c:idx val="3"/>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12F-4417-A205-89730FDEF759}"/>
              </c:ext>
            </c:extLst>
          </c:dPt>
          <c:dLbls>
            <c:dLbl>
              <c:idx val="0"/>
              <c:layout>
                <c:manualLayout>
                  <c:x val="1.6393482844078929E-2"/>
                  <c:y val="-2.8454815541261645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2F-4417-A205-89730FDEF759}"/>
                </c:ext>
              </c:extLst>
            </c:dLbl>
            <c:dLbl>
              <c:idx val="1"/>
              <c:layout>
                <c:manualLayout>
                  <c:x val="-0.11896615816674255"/>
                  <c:y val="-0.1163737460990732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12F-4417-A205-89730FDEF759}"/>
                </c:ext>
              </c:extLst>
            </c:dLbl>
            <c:dLbl>
              <c:idx val="2"/>
              <c:layout>
                <c:manualLayout>
                  <c:x val="-7.1688990130980651E-2"/>
                  <c:y val="7.2069899536492052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2F-4417-A205-89730FDEF75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TABELLE!$A$92:$A$95</c:f>
              <c:strCache>
                <c:ptCount val="4"/>
                <c:pt idx="0">
                  <c:v>Giocatori di entrambe le modalità</c:v>
                </c:pt>
                <c:pt idx="1">
                  <c:v>Giocatori fisici</c:v>
                </c:pt>
                <c:pt idx="2">
                  <c:v>Giocatori on line</c:v>
                </c:pt>
                <c:pt idx="3">
                  <c:v>Non conosce la modalità di gioco</c:v>
                </c:pt>
              </c:strCache>
            </c:strRef>
          </c:cat>
          <c:val>
            <c:numRef>
              <c:f>TABELLE!$O$92:$O$95</c:f>
              <c:numCache>
                <c:formatCode>General</c:formatCode>
                <c:ptCount val="4"/>
                <c:pt idx="0">
                  <c:v>23</c:v>
                </c:pt>
                <c:pt idx="1">
                  <c:v>27</c:v>
                </c:pt>
                <c:pt idx="2">
                  <c:v>4</c:v>
                </c:pt>
                <c:pt idx="3">
                  <c:v>10</c:v>
                </c:pt>
              </c:numCache>
            </c:numRef>
          </c:val>
          <c:extLst>
            <c:ext xmlns:c16="http://schemas.microsoft.com/office/drawing/2014/chart" uri="{C3380CC4-5D6E-409C-BE32-E72D297353CC}">
              <c16:uniqueId val="{00000008-F12F-4417-A205-89730FDEF759}"/>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TABELLE!$A$92</c:f>
              <c:strCache>
                <c:ptCount val="1"/>
                <c:pt idx="0">
                  <c:v>Giocatori di entrambe le modalità</c:v>
                </c:pt>
              </c:strCache>
            </c:strRef>
          </c:tx>
          <c:spPr>
            <a:solidFill>
              <a:srgbClr val="00B050"/>
            </a:solidFill>
            <a:ln>
              <a:noFill/>
            </a:ln>
            <a:effectLst/>
          </c:spPr>
          <c:invertIfNegative val="0"/>
          <c:cat>
            <c:strRef>
              <c:f>TABELLE!$B$91:$N$91</c:f>
              <c:strCache>
                <c:ptCount val="13"/>
                <c:pt idx="0">
                  <c:v>S.M.I. </c:v>
                </c:pt>
                <c:pt idx="1">
                  <c:v> Ser.D</c:v>
                </c:pt>
                <c:pt idx="2">
                  <c:v>Ambito Territoriale</c:v>
                </c:pt>
                <c:pt idx="3">
                  <c:v>Comune</c:v>
                </c:pt>
                <c:pt idx="4">
                  <c:v>Consultorio Familiare ASST</c:v>
                </c:pt>
                <c:pt idx="5">
                  <c:v>Consultorio Familiare privato accreditato</c:v>
                </c:pt>
                <c:pt idx="6">
                  <c:v>CPS</c:v>
                </c:pt>
                <c:pt idx="7">
                  <c:v>Associazione</c:v>
                </c:pt>
                <c:pt idx="8">
                  <c:v>Centro di Ascolto Caritas</c:v>
                </c:pt>
                <c:pt idx="9">
                  <c:v>Cooperativa Sociale</c:v>
                </c:pt>
                <c:pt idx="10">
                  <c:v>Scuola</c:v>
                </c:pt>
                <c:pt idx="11">
                  <c:v>Servizio ASST Bergamo Ovest: Altro</c:v>
                </c:pt>
                <c:pt idx="12">
                  <c:v>Studio privato </c:v>
                </c:pt>
              </c:strCache>
            </c:strRef>
          </c:cat>
          <c:val>
            <c:numRef>
              <c:f>TABELLE!$B$92:$N$92</c:f>
              <c:numCache>
                <c:formatCode>General</c:formatCode>
                <c:ptCount val="13"/>
                <c:pt idx="0">
                  <c:v>3</c:v>
                </c:pt>
                <c:pt idx="1">
                  <c:v>3</c:v>
                </c:pt>
                <c:pt idx="2">
                  <c:v>4</c:v>
                </c:pt>
                <c:pt idx="3">
                  <c:v>6</c:v>
                </c:pt>
                <c:pt idx="5">
                  <c:v>1</c:v>
                </c:pt>
                <c:pt idx="6">
                  <c:v>2</c:v>
                </c:pt>
                <c:pt idx="7">
                  <c:v>2</c:v>
                </c:pt>
                <c:pt idx="11">
                  <c:v>2</c:v>
                </c:pt>
              </c:numCache>
            </c:numRef>
          </c:val>
          <c:extLst>
            <c:ext xmlns:c16="http://schemas.microsoft.com/office/drawing/2014/chart" uri="{C3380CC4-5D6E-409C-BE32-E72D297353CC}">
              <c16:uniqueId val="{00000000-B4D6-4573-9496-FC8482DFEEEC}"/>
            </c:ext>
          </c:extLst>
        </c:ser>
        <c:ser>
          <c:idx val="1"/>
          <c:order val="1"/>
          <c:tx>
            <c:strRef>
              <c:f>TABELLE!$A$93</c:f>
              <c:strCache>
                <c:ptCount val="1"/>
                <c:pt idx="0">
                  <c:v>Giocatori fisici</c:v>
                </c:pt>
              </c:strCache>
            </c:strRef>
          </c:tx>
          <c:spPr>
            <a:solidFill>
              <a:srgbClr val="FFFF00"/>
            </a:solidFill>
            <a:ln>
              <a:noFill/>
            </a:ln>
            <a:effectLst/>
          </c:spPr>
          <c:invertIfNegative val="0"/>
          <c:cat>
            <c:strRef>
              <c:f>TABELLE!$B$91:$N$91</c:f>
              <c:strCache>
                <c:ptCount val="13"/>
                <c:pt idx="0">
                  <c:v>S.M.I. </c:v>
                </c:pt>
                <c:pt idx="1">
                  <c:v> Ser.D</c:v>
                </c:pt>
                <c:pt idx="2">
                  <c:v>Ambito Territoriale</c:v>
                </c:pt>
                <c:pt idx="3">
                  <c:v>Comune</c:v>
                </c:pt>
                <c:pt idx="4">
                  <c:v>Consultorio Familiare ASST</c:v>
                </c:pt>
                <c:pt idx="5">
                  <c:v>Consultorio Familiare privato accreditato</c:v>
                </c:pt>
                <c:pt idx="6">
                  <c:v>CPS</c:v>
                </c:pt>
                <c:pt idx="7">
                  <c:v>Associazione</c:v>
                </c:pt>
                <c:pt idx="8">
                  <c:v>Centro di Ascolto Caritas</c:v>
                </c:pt>
                <c:pt idx="9">
                  <c:v>Cooperativa Sociale</c:v>
                </c:pt>
                <c:pt idx="10">
                  <c:v>Scuola</c:v>
                </c:pt>
                <c:pt idx="11">
                  <c:v>Servizio ASST Bergamo Ovest: Altro</c:v>
                </c:pt>
                <c:pt idx="12">
                  <c:v>Studio privato </c:v>
                </c:pt>
              </c:strCache>
            </c:strRef>
          </c:cat>
          <c:val>
            <c:numRef>
              <c:f>TABELLE!$B$93:$N$93</c:f>
              <c:numCache>
                <c:formatCode>General</c:formatCode>
                <c:ptCount val="13"/>
                <c:pt idx="0">
                  <c:v>1</c:v>
                </c:pt>
                <c:pt idx="1">
                  <c:v>5</c:v>
                </c:pt>
                <c:pt idx="2">
                  <c:v>3</c:v>
                </c:pt>
                <c:pt idx="3">
                  <c:v>11</c:v>
                </c:pt>
                <c:pt idx="5">
                  <c:v>1</c:v>
                </c:pt>
                <c:pt idx="6">
                  <c:v>1</c:v>
                </c:pt>
                <c:pt idx="8">
                  <c:v>2</c:v>
                </c:pt>
                <c:pt idx="9">
                  <c:v>2</c:v>
                </c:pt>
                <c:pt idx="12">
                  <c:v>1</c:v>
                </c:pt>
              </c:numCache>
            </c:numRef>
          </c:val>
          <c:extLst>
            <c:ext xmlns:c16="http://schemas.microsoft.com/office/drawing/2014/chart" uri="{C3380CC4-5D6E-409C-BE32-E72D297353CC}">
              <c16:uniqueId val="{00000001-B4D6-4573-9496-FC8482DFEEEC}"/>
            </c:ext>
          </c:extLst>
        </c:ser>
        <c:ser>
          <c:idx val="2"/>
          <c:order val="2"/>
          <c:tx>
            <c:strRef>
              <c:f>TABELLE!$A$94</c:f>
              <c:strCache>
                <c:ptCount val="1"/>
                <c:pt idx="0">
                  <c:v>Giocatori on line</c:v>
                </c:pt>
              </c:strCache>
            </c:strRef>
          </c:tx>
          <c:spPr>
            <a:solidFill>
              <a:srgbClr val="002060"/>
            </a:solidFill>
            <a:ln>
              <a:noFill/>
            </a:ln>
            <a:effectLst/>
          </c:spPr>
          <c:invertIfNegative val="0"/>
          <c:cat>
            <c:strRef>
              <c:f>TABELLE!$B$91:$N$91</c:f>
              <c:strCache>
                <c:ptCount val="13"/>
                <c:pt idx="0">
                  <c:v>S.M.I. </c:v>
                </c:pt>
                <c:pt idx="1">
                  <c:v> Ser.D</c:v>
                </c:pt>
                <c:pt idx="2">
                  <c:v>Ambito Territoriale</c:v>
                </c:pt>
                <c:pt idx="3">
                  <c:v>Comune</c:v>
                </c:pt>
                <c:pt idx="4">
                  <c:v>Consultorio Familiare ASST</c:v>
                </c:pt>
                <c:pt idx="5">
                  <c:v>Consultorio Familiare privato accreditato</c:v>
                </c:pt>
                <c:pt idx="6">
                  <c:v>CPS</c:v>
                </c:pt>
                <c:pt idx="7">
                  <c:v>Associazione</c:v>
                </c:pt>
                <c:pt idx="8">
                  <c:v>Centro di Ascolto Caritas</c:v>
                </c:pt>
                <c:pt idx="9">
                  <c:v>Cooperativa Sociale</c:v>
                </c:pt>
                <c:pt idx="10">
                  <c:v>Scuola</c:v>
                </c:pt>
                <c:pt idx="11">
                  <c:v>Servizio ASST Bergamo Ovest: Altro</c:v>
                </c:pt>
                <c:pt idx="12">
                  <c:v>Studio privato </c:v>
                </c:pt>
              </c:strCache>
            </c:strRef>
          </c:cat>
          <c:val>
            <c:numRef>
              <c:f>TABELLE!$B$94:$N$94</c:f>
              <c:numCache>
                <c:formatCode>General</c:formatCode>
                <c:ptCount val="13"/>
                <c:pt idx="1">
                  <c:v>1</c:v>
                </c:pt>
                <c:pt idx="4">
                  <c:v>2</c:v>
                </c:pt>
                <c:pt idx="8">
                  <c:v>1</c:v>
                </c:pt>
              </c:numCache>
            </c:numRef>
          </c:val>
          <c:extLst>
            <c:ext xmlns:c16="http://schemas.microsoft.com/office/drawing/2014/chart" uri="{C3380CC4-5D6E-409C-BE32-E72D297353CC}">
              <c16:uniqueId val="{00000002-B4D6-4573-9496-FC8482DFEEEC}"/>
            </c:ext>
          </c:extLst>
        </c:ser>
        <c:ser>
          <c:idx val="3"/>
          <c:order val="3"/>
          <c:tx>
            <c:strRef>
              <c:f>TABELLE!$A$95</c:f>
              <c:strCache>
                <c:ptCount val="1"/>
                <c:pt idx="0">
                  <c:v>Non conosce la modalità di gioco</c:v>
                </c:pt>
              </c:strCache>
            </c:strRef>
          </c:tx>
          <c:spPr>
            <a:solidFill>
              <a:schemeClr val="bg1">
                <a:lumMod val="65000"/>
              </a:schemeClr>
            </a:solidFill>
            <a:ln>
              <a:noFill/>
            </a:ln>
            <a:effectLst/>
          </c:spPr>
          <c:invertIfNegative val="0"/>
          <c:cat>
            <c:strRef>
              <c:f>TABELLE!$B$91:$N$91</c:f>
              <c:strCache>
                <c:ptCount val="13"/>
                <c:pt idx="0">
                  <c:v>S.M.I. </c:v>
                </c:pt>
                <c:pt idx="1">
                  <c:v> Ser.D</c:v>
                </c:pt>
                <c:pt idx="2">
                  <c:v>Ambito Territoriale</c:v>
                </c:pt>
                <c:pt idx="3">
                  <c:v>Comune</c:v>
                </c:pt>
                <c:pt idx="4">
                  <c:v>Consultorio Familiare ASST</c:v>
                </c:pt>
                <c:pt idx="5">
                  <c:v>Consultorio Familiare privato accreditato</c:v>
                </c:pt>
                <c:pt idx="6">
                  <c:v>CPS</c:v>
                </c:pt>
                <c:pt idx="7">
                  <c:v>Associazione</c:v>
                </c:pt>
                <c:pt idx="8">
                  <c:v>Centro di Ascolto Caritas</c:v>
                </c:pt>
                <c:pt idx="9">
                  <c:v>Cooperativa Sociale</c:v>
                </c:pt>
                <c:pt idx="10">
                  <c:v>Scuola</c:v>
                </c:pt>
                <c:pt idx="11">
                  <c:v>Servizio ASST Bergamo Ovest: Altro</c:v>
                </c:pt>
                <c:pt idx="12">
                  <c:v>Studio privato </c:v>
                </c:pt>
              </c:strCache>
            </c:strRef>
          </c:cat>
          <c:val>
            <c:numRef>
              <c:f>TABELLE!$B$95:$N$95</c:f>
              <c:numCache>
                <c:formatCode>General</c:formatCode>
                <c:ptCount val="13"/>
                <c:pt idx="2">
                  <c:v>1</c:v>
                </c:pt>
                <c:pt idx="3">
                  <c:v>5</c:v>
                </c:pt>
                <c:pt idx="4">
                  <c:v>1</c:v>
                </c:pt>
                <c:pt idx="7">
                  <c:v>1</c:v>
                </c:pt>
                <c:pt idx="8">
                  <c:v>1</c:v>
                </c:pt>
                <c:pt idx="10">
                  <c:v>1</c:v>
                </c:pt>
              </c:numCache>
            </c:numRef>
          </c:val>
          <c:extLst>
            <c:ext xmlns:c16="http://schemas.microsoft.com/office/drawing/2014/chart" uri="{C3380CC4-5D6E-409C-BE32-E72D297353CC}">
              <c16:uniqueId val="{00000003-B4D6-4573-9496-FC8482DFEEEC}"/>
            </c:ext>
          </c:extLst>
        </c:ser>
        <c:dLbls>
          <c:showLegendKey val="0"/>
          <c:showVal val="0"/>
          <c:showCatName val="0"/>
          <c:showSerName val="0"/>
          <c:showPercent val="0"/>
          <c:showBubbleSize val="0"/>
        </c:dLbls>
        <c:gapWidth val="150"/>
        <c:overlap val="100"/>
        <c:axId val="65064960"/>
        <c:axId val="64047360"/>
      </c:barChart>
      <c:catAx>
        <c:axId val="6506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crossAx val="64047360"/>
        <c:crosses val="autoZero"/>
        <c:auto val="1"/>
        <c:lblAlgn val="ctr"/>
        <c:lblOffset val="100"/>
        <c:noMultiLvlLbl val="0"/>
      </c:catAx>
      <c:valAx>
        <c:axId val="64047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6506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97E-49BD-9FBE-79B67A559C67}"/>
              </c:ext>
            </c:extLst>
          </c:dPt>
          <c:dPt>
            <c:idx val="1"/>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497E-49BD-9FBE-79B67A559C67}"/>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497E-49BD-9FBE-79B67A559C67}"/>
              </c:ext>
            </c:extLst>
          </c:dPt>
          <c:dLbls>
            <c:dLbl>
              <c:idx val="0"/>
              <c:layout>
                <c:manualLayout>
                  <c:x val="0.11741141732283465"/>
                  <c:y val="4.3919510061242346E-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7E-49BD-9FBE-79B67A559C67}"/>
                </c:ext>
              </c:extLst>
            </c:dLbl>
            <c:dLbl>
              <c:idx val="1"/>
              <c:layout>
                <c:manualLayout>
                  <c:x val="0.12317290026246719"/>
                  <c:y val="-5.7556867891513562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97E-49BD-9FBE-79B67A559C67}"/>
                </c:ext>
              </c:extLst>
            </c:dLbl>
            <c:dLbl>
              <c:idx val="2"/>
              <c:layout>
                <c:manualLayout>
                  <c:x val="-6.8706036745406818E-2"/>
                  <c:y val="1.5041557305336833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97E-49BD-9FBE-79B67A559C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TABELLE!$A$112:$A$114</c:f>
              <c:strCache>
                <c:ptCount val="3"/>
                <c:pt idx="0">
                  <c:v>Alcune si, altre no</c:v>
                </c:pt>
                <c:pt idx="1">
                  <c:v>No</c:v>
                </c:pt>
                <c:pt idx="2">
                  <c:v>Si</c:v>
                </c:pt>
              </c:strCache>
            </c:strRef>
          </c:cat>
          <c:val>
            <c:numRef>
              <c:f>TABELLE!$O$112:$O$114</c:f>
              <c:numCache>
                <c:formatCode>General</c:formatCode>
                <c:ptCount val="3"/>
                <c:pt idx="0">
                  <c:v>8</c:v>
                </c:pt>
                <c:pt idx="1">
                  <c:v>41</c:v>
                </c:pt>
                <c:pt idx="2">
                  <c:v>15</c:v>
                </c:pt>
              </c:numCache>
            </c:numRef>
          </c:val>
          <c:extLst>
            <c:ext xmlns:c16="http://schemas.microsoft.com/office/drawing/2014/chart" uri="{C3380CC4-5D6E-409C-BE32-E72D297353CC}">
              <c16:uniqueId val="{00000006-497E-49BD-9FBE-79B67A559C67}"/>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BA37-8DF6-450C-ABC7-283982DDA8DE}" type="datetimeFigureOut">
              <a:rPr lang="it-IT" smtClean="0"/>
              <a:t>20/04/2021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50439-A160-4776-997B-6932FB524F8D}" type="slidenum">
              <a:rPr lang="it-IT" smtClean="0"/>
              <a:t>‹N›</a:t>
            </a:fld>
            <a:endParaRPr lang="it-IT"/>
          </a:p>
        </p:txBody>
      </p:sp>
    </p:spTree>
    <p:extLst>
      <p:ext uri="{BB962C8B-B14F-4D97-AF65-F5344CB8AC3E}">
        <p14:creationId xmlns:p14="http://schemas.microsoft.com/office/powerpoint/2010/main" val="292810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Buona risposta dai comuni e dal mondo della scuola</a:t>
            </a:r>
          </a:p>
        </p:txBody>
      </p:sp>
      <p:sp>
        <p:nvSpPr>
          <p:cNvPr id="4" name="Segnaposto numero diapositiva 3"/>
          <p:cNvSpPr>
            <a:spLocks noGrp="1"/>
          </p:cNvSpPr>
          <p:nvPr>
            <p:ph type="sldNum" sz="quarter" idx="5"/>
          </p:nvPr>
        </p:nvSpPr>
        <p:spPr/>
        <p:txBody>
          <a:bodyPr/>
          <a:lstStyle/>
          <a:p>
            <a:fld id="{AA150439-A160-4776-997B-6932FB524F8D}" type="slidenum">
              <a:rPr lang="it-IT" smtClean="0"/>
              <a:t>2</a:t>
            </a:fld>
            <a:endParaRPr lang="it-IT"/>
          </a:p>
        </p:txBody>
      </p:sp>
    </p:spTree>
    <p:extLst>
      <p:ext uri="{BB962C8B-B14F-4D97-AF65-F5344CB8AC3E}">
        <p14:creationId xmlns:p14="http://schemas.microsoft.com/office/powerpoint/2010/main" val="194909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C’è una buona rispondenza verso i servizi specialistici e i gruppi AMA (soprattutto dai </a:t>
            </a:r>
            <a:r>
              <a:rPr lang="it-IT" dirty="0" err="1"/>
              <a:t>serd</a:t>
            </a:r>
            <a:r>
              <a:rPr lang="it-IT" dirty="0"/>
              <a:t>) rimane però alto il n di chi dice di non essere riuscito a collaborare con nessuno.</a:t>
            </a:r>
          </a:p>
        </p:txBody>
      </p:sp>
      <p:sp>
        <p:nvSpPr>
          <p:cNvPr id="4" name="Segnaposto numero diapositiva 3"/>
          <p:cNvSpPr>
            <a:spLocks noGrp="1"/>
          </p:cNvSpPr>
          <p:nvPr>
            <p:ph type="sldNum" sz="quarter" idx="5"/>
          </p:nvPr>
        </p:nvSpPr>
        <p:spPr/>
        <p:txBody>
          <a:bodyPr/>
          <a:lstStyle/>
          <a:p>
            <a:fld id="{AA150439-A160-4776-997B-6932FB524F8D}" type="slidenum">
              <a:rPr lang="it-IT" smtClean="0"/>
              <a:t>13</a:t>
            </a:fld>
            <a:endParaRPr lang="it-IT"/>
          </a:p>
        </p:txBody>
      </p:sp>
    </p:spTree>
    <p:extLst>
      <p:ext uri="{BB962C8B-B14F-4D97-AF65-F5344CB8AC3E}">
        <p14:creationId xmlns:p14="http://schemas.microsoft.com/office/powerpoint/2010/main" val="402754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il servizio specialistico c’è difficoltà a costruire rete.</a:t>
            </a:r>
          </a:p>
        </p:txBody>
      </p:sp>
      <p:sp>
        <p:nvSpPr>
          <p:cNvPr id="4" name="Segnaposto numero diapositiva 3"/>
          <p:cNvSpPr>
            <a:spLocks noGrp="1"/>
          </p:cNvSpPr>
          <p:nvPr>
            <p:ph type="sldNum" sz="quarter" idx="5"/>
          </p:nvPr>
        </p:nvSpPr>
        <p:spPr/>
        <p:txBody>
          <a:bodyPr/>
          <a:lstStyle/>
          <a:p>
            <a:fld id="{AA150439-A160-4776-997B-6932FB524F8D}" type="slidenum">
              <a:rPr lang="it-IT" smtClean="0"/>
              <a:t>14</a:t>
            </a:fld>
            <a:endParaRPr lang="it-IT"/>
          </a:p>
        </p:txBody>
      </p:sp>
    </p:spTree>
    <p:extLst>
      <p:ext uri="{BB962C8B-B14F-4D97-AF65-F5344CB8AC3E}">
        <p14:creationId xmlns:p14="http://schemas.microsoft.com/office/powerpoint/2010/main" val="196114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gli altri servizi hanno difficoltà ad accompagnare ai servizi specialistici</a:t>
            </a:r>
          </a:p>
        </p:txBody>
      </p:sp>
      <p:sp>
        <p:nvSpPr>
          <p:cNvPr id="4" name="Segnaposto numero diapositiva 3"/>
          <p:cNvSpPr>
            <a:spLocks noGrp="1"/>
          </p:cNvSpPr>
          <p:nvPr>
            <p:ph type="sldNum" sz="quarter" idx="5"/>
          </p:nvPr>
        </p:nvSpPr>
        <p:spPr/>
        <p:txBody>
          <a:bodyPr/>
          <a:lstStyle/>
          <a:p>
            <a:fld id="{AA150439-A160-4776-997B-6932FB524F8D}" type="slidenum">
              <a:rPr lang="it-IT" smtClean="0"/>
              <a:t>15</a:t>
            </a:fld>
            <a:endParaRPr lang="it-IT"/>
          </a:p>
        </p:txBody>
      </p:sp>
    </p:spTree>
    <p:extLst>
      <p:ext uri="{BB962C8B-B14F-4D97-AF65-F5344CB8AC3E}">
        <p14:creationId xmlns:p14="http://schemas.microsoft.com/office/powerpoint/2010/main" val="215234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Alto il numero di chi ritiene che ci siano </a:t>
            </a:r>
            <a:r>
              <a:rPr lang="it-IT" dirty="0" err="1"/>
              <a:t>criticià</a:t>
            </a:r>
            <a:r>
              <a:rPr lang="it-IT" dirty="0"/>
              <a:t> in particolare emerge difficoltà alla costruzione della collaborazione ed all’accesso ai servizi. Da interpretare l’incidenza di chi ha dichiarato che mancano servizi specialistici.</a:t>
            </a:r>
          </a:p>
        </p:txBody>
      </p:sp>
      <p:sp>
        <p:nvSpPr>
          <p:cNvPr id="4" name="Segnaposto numero diapositiva 3"/>
          <p:cNvSpPr>
            <a:spLocks noGrp="1"/>
          </p:cNvSpPr>
          <p:nvPr>
            <p:ph type="sldNum" sz="quarter" idx="5"/>
          </p:nvPr>
        </p:nvSpPr>
        <p:spPr/>
        <p:txBody>
          <a:bodyPr/>
          <a:lstStyle/>
          <a:p>
            <a:fld id="{AA150439-A160-4776-997B-6932FB524F8D}" type="slidenum">
              <a:rPr lang="it-IT" smtClean="0"/>
              <a:t>16</a:t>
            </a:fld>
            <a:endParaRPr lang="it-IT"/>
          </a:p>
        </p:txBody>
      </p:sp>
    </p:spTree>
    <p:extLst>
      <p:ext uri="{BB962C8B-B14F-4D97-AF65-F5344CB8AC3E}">
        <p14:creationId xmlns:p14="http://schemas.microsoft.com/office/powerpoint/2010/main" val="1136366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Alcune specifiche che vanno nella direzione di prima.</a:t>
            </a:r>
          </a:p>
        </p:txBody>
      </p:sp>
      <p:sp>
        <p:nvSpPr>
          <p:cNvPr id="4" name="Segnaposto numero diapositiva 3"/>
          <p:cNvSpPr>
            <a:spLocks noGrp="1"/>
          </p:cNvSpPr>
          <p:nvPr>
            <p:ph type="sldNum" sz="quarter" idx="5"/>
          </p:nvPr>
        </p:nvSpPr>
        <p:spPr/>
        <p:txBody>
          <a:bodyPr/>
          <a:lstStyle/>
          <a:p>
            <a:fld id="{AA150439-A160-4776-997B-6932FB524F8D}" type="slidenum">
              <a:rPr lang="it-IT" smtClean="0"/>
              <a:t>17</a:t>
            </a:fld>
            <a:endParaRPr lang="it-IT"/>
          </a:p>
        </p:txBody>
      </p:sp>
    </p:spTree>
    <p:extLst>
      <p:ext uri="{BB962C8B-B14F-4D97-AF65-F5344CB8AC3E}">
        <p14:creationId xmlns:p14="http://schemas.microsoft.com/office/powerpoint/2010/main" val="715580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Percezione variegate si ritiene passaggio al gioco online. Questo dalle </a:t>
            </a:r>
            <a:r>
              <a:rPr lang="it-IT" dirty="0" err="1"/>
              <a:t>eprcezioni</a:t>
            </a:r>
            <a:r>
              <a:rPr lang="it-IT" dirty="0"/>
              <a:t> i dati vanno in altra direzione.. Diminuzione del gioco come volume (poco sappiamo sui patologici se non sulla diminuzione degli accessi) i primi studi dicono che non c’è stata una migrazione di massa verso l’online seppure in presenza di un incremento (da verificare se nuova platea?) Non tutti i giocatori fisici avevano competenze adeguate per giocare online</a:t>
            </a:r>
          </a:p>
        </p:txBody>
      </p:sp>
      <p:sp>
        <p:nvSpPr>
          <p:cNvPr id="4" name="Segnaposto numero diapositiva 3"/>
          <p:cNvSpPr>
            <a:spLocks noGrp="1"/>
          </p:cNvSpPr>
          <p:nvPr>
            <p:ph type="sldNum" sz="quarter" idx="5"/>
          </p:nvPr>
        </p:nvSpPr>
        <p:spPr/>
        <p:txBody>
          <a:bodyPr/>
          <a:lstStyle/>
          <a:p>
            <a:fld id="{AA150439-A160-4776-997B-6932FB524F8D}" type="slidenum">
              <a:rPr lang="it-IT" smtClean="0"/>
              <a:t>18</a:t>
            </a:fld>
            <a:endParaRPr lang="it-IT"/>
          </a:p>
        </p:txBody>
      </p:sp>
    </p:spTree>
    <p:extLst>
      <p:ext uri="{BB962C8B-B14F-4D97-AF65-F5344CB8AC3E}">
        <p14:creationId xmlns:p14="http://schemas.microsoft.com/office/powerpoint/2010/main" val="290051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Evidente no mondo della scuola </a:t>
            </a:r>
          </a:p>
        </p:txBody>
      </p:sp>
      <p:sp>
        <p:nvSpPr>
          <p:cNvPr id="4" name="Segnaposto numero diapositiva 3"/>
          <p:cNvSpPr>
            <a:spLocks noGrp="1"/>
          </p:cNvSpPr>
          <p:nvPr>
            <p:ph type="sldNum" sz="quarter" idx="5"/>
          </p:nvPr>
        </p:nvSpPr>
        <p:spPr/>
        <p:txBody>
          <a:bodyPr/>
          <a:lstStyle/>
          <a:p>
            <a:fld id="{AA150439-A160-4776-997B-6932FB524F8D}" type="slidenum">
              <a:rPr lang="it-IT" smtClean="0"/>
              <a:t>4</a:t>
            </a:fld>
            <a:endParaRPr lang="it-IT"/>
          </a:p>
        </p:txBody>
      </p:sp>
    </p:spTree>
    <p:extLst>
      <p:ext uri="{BB962C8B-B14F-4D97-AF65-F5344CB8AC3E}">
        <p14:creationId xmlns:p14="http://schemas.microsoft.com/office/powerpoint/2010/main" val="350800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Difficoltà di accesso ai servizi nel 2020</a:t>
            </a:r>
          </a:p>
        </p:txBody>
      </p:sp>
      <p:sp>
        <p:nvSpPr>
          <p:cNvPr id="4" name="Segnaposto numero diapositiva 3"/>
          <p:cNvSpPr>
            <a:spLocks noGrp="1"/>
          </p:cNvSpPr>
          <p:nvPr>
            <p:ph type="sldNum" sz="quarter" idx="5"/>
          </p:nvPr>
        </p:nvSpPr>
        <p:spPr/>
        <p:txBody>
          <a:bodyPr/>
          <a:lstStyle/>
          <a:p>
            <a:fld id="{AA150439-A160-4776-997B-6932FB524F8D}" type="slidenum">
              <a:rPr lang="it-IT" smtClean="0"/>
              <a:t>5</a:t>
            </a:fld>
            <a:endParaRPr lang="it-IT"/>
          </a:p>
        </p:txBody>
      </p:sp>
    </p:spTree>
    <p:extLst>
      <p:ext uri="{BB962C8B-B14F-4D97-AF65-F5344CB8AC3E}">
        <p14:creationId xmlns:p14="http://schemas.microsoft.com/office/powerpoint/2010/main" val="277634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sono pochi gli online dato in controtendenza ovviamente parliamo di percezione.</a:t>
            </a:r>
          </a:p>
        </p:txBody>
      </p:sp>
      <p:sp>
        <p:nvSpPr>
          <p:cNvPr id="4" name="Segnaposto numero diapositiva 3"/>
          <p:cNvSpPr>
            <a:spLocks noGrp="1"/>
          </p:cNvSpPr>
          <p:nvPr>
            <p:ph type="sldNum" sz="quarter" idx="5"/>
          </p:nvPr>
        </p:nvSpPr>
        <p:spPr/>
        <p:txBody>
          <a:bodyPr/>
          <a:lstStyle/>
          <a:p>
            <a:fld id="{AA150439-A160-4776-997B-6932FB524F8D}" type="slidenum">
              <a:rPr lang="it-IT" smtClean="0"/>
              <a:t>7</a:t>
            </a:fld>
            <a:endParaRPr lang="it-IT"/>
          </a:p>
        </p:txBody>
      </p:sp>
    </p:spTree>
    <p:extLst>
      <p:ext uri="{BB962C8B-B14F-4D97-AF65-F5344CB8AC3E}">
        <p14:creationId xmlns:p14="http://schemas.microsoft.com/office/powerpoint/2010/main" val="127483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Consultori più online (poche unità) quasi tutti hanno incontrato giocatori online qualcuno non conosce le modalità..</a:t>
            </a:r>
          </a:p>
        </p:txBody>
      </p:sp>
      <p:sp>
        <p:nvSpPr>
          <p:cNvPr id="4" name="Segnaposto numero diapositiva 3"/>
          <p:cNvSpPr>
            <a:spLocks noGrp="1"/>
          </p:cNvSpPr>
          <p:nvPr>
            <p:ph type="sldNum" sz="quarter" idx="5"/>
          </p:nvPr>
        </p:nvSpPr>
        <p:spPr/>
        <p:txBody>
          <a:bodyPr/>
          <a:lstStyle/>
          <a:p>
            <a:fld id="{AA150439-A160-4776-997B-6932FB524F8D}" type="slidenum">
              <a:rPr lang="it-IT" smtClean="0"/>
              <a:t>8</a:t>
            </a:fld>
            <a:endParaRPr lang="it-IT"/>
          </a:p>
        </p:txBody>
      </p:sp>
    </p:spTree>
    <p:extLst>
      <p:ext uri="{BB962C8B-B14F-4D97-AF65-F5344CB8AC3E}">
        <p14:creationId xmlns:p14="http://schemas.microsoft.com/office/powerpoint/2010/main" val="367032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maggior parte arriva per altre richieste chi arriva con richieste specifiche arriva ai servizi ambulatoriali.</a:t>
            </a:r>
          </a:p>
        </p:txBody>
      </p:sp>
      <p:sp>
        <p:nvSpPr>
          <p:cNvPr id="4" name="Segnaposto numero diapositiva 3"/>
          <p:cNvSpPr>
            <a:spLocks noGrp="1"/>
          </p:cNvSpPr>
          <p:nvPr>
            <p:ph type="sldNum" sz="quarter" idx="5"/>
          </p:nvPr>
        </p:nvSpPr>
        <p:spPr/>
        <p:txBody>
          <a:bodyPr/>
          <a:lstStyle/>
          <a:p>
            <a:fld id="{AA150439-A160-4776-997B-6932FB524F8D}" type="slidenum">
              <a:rPr lang="it-IT" smtClean="0"/>
              <a:t>9</a:t>
            </a:fld>
            <a:endParaRPr lang="it-IT"/>
          </a:p>
        </p:txBody>
      </p:sp>
    </p:spTree>
    <p:extLst>
      <p:ext uri="{BB962C8B-B14F-4D97-AF65-F5344CB8AC3E}">
        <p14:creationId xmlns:p14="http://schemas.microsoft.com/office/powerpoint/2010/main" val="359052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Continuano a prevalere bisogni economici e lavorativi che sono </a:t>
            </a:r>
            <a:r>
              <a:rPr lang="it-IT" dirty="0" err="1"/>
              <a:t>stretaamente</a:t>
            </a:r>
            <a:r>
              <a:rPr lang="it-IT" dirty="0"/>
              <a:t> connessi Evidentemente il gioco continua a provocare anche problematiche familiari/relazionale si conferma il dato di comorbilità con altri comportamenti di </a:t>
            </a:r>
            <a:r>
              <a:rPr lang="it-IT" dirty="0" err="1"/>
              <a:t>addiction</a:t>
            </a:r>
            <a:endParaRPr lang="it-IT" dirty="0"/>
          </a:p>
        </p:txBody>
      </p:sp>
      <p:sp>
        <p:nvSpPr>
          <p:cNvPr id="4" name="Segnaposto numero diapositiva 3"/>
          <p:cNvSpPr>
            <a:spLocks noGrp="1"/>
          </p:cNvSpPr>
          <p:nvPr>
            <p:ph type="sldNum" sz="quarter" idx="5"/>
          </p:nvPr>
        </p:nvSpPr>
        <p:spPr/>
        <p:txBody>
          <a:bodyPr/>
          <a:lstStyle/>
          <a:p>
            <a:fld id="{AA150439-A160-4776-997B-6932FB524F8D}" type="slidenum">
              <a:rPr lang="it-IT" smtClean="0"/>
              <a:t>10</a:t>
            </a:fld>
            <a:endParaRPr lang="it-IT"/>
          </a:p>
        </p:txBody>
      </p:sp>
    </p:spTree>
    <p:extLst>
      <p:ext uri="{BB962C8B-B14F-4D97-AF65-F5344CB8AC3E}">
        <p14:creationId xmlns:p14="http://schemas.microsoft.com/office/powerpoint/2010/main" val="1249160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prestiti dentro la rete familiare o amicale Le finanziarie si confermano come uno dei luoghi con più facilità di accesso al credito ma sappiamo essere anche il luogo con più costo.</a:t>
            </a:r>
          </a:p>
        </p:txBody>
      </p:sp>
      <p:sp>
        <p:nvSpPr>
          <p:cNvPr id="4" name="Segnaposto numero diapositiva 3"/>
          <p:cNvSpPr>
            <a:spLocks noGrp="1"/>
          </p:cNvSpPr>
          <p:nvPr>
            <p:ph type="sldNum" sz="quarter" idx="5"/>
          </p:nvPr>
        </p:nvSpPr>
        <p:spPr/>
        <p:txBody>
          <a:bodyPr/>
          <a:lstStyle/>
          <a:p>
            <a:fld id="{AA150439-A160-4776-997B-6932FB524F8D}" type="slidenum">
              <a:rPr lang="it-IT" smtClean="0"/>
              <a:t>11</a:t>
            </a:fld>
            <a:endParaRPr lang="it-IT"/>
          </a:p>
        </p:txBody>
      </p:sp>
    </p:spTree>
    <p:extLst>
      <p:ext uri="{BB962C8B-B14F-4D97-AF65-F5344CB8AC3E}">
        <p14:creationId xmlns:p14="http://schemas.microsoft.com/office/powerpoint/2010/main" val="321554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percezione degli operatori è di </a:t>
            </a:r>
            <a:r>
              <a:rPr lang="it-IT" dirty="0" err="1"/>
              <a:t>consocere</a:t>
            </a:r>
            <a:r>
              <a:rPr lang="it-IT" dirty="0"/>
              <a:t> poco la rete di trattamento </a:t>
            </a:r>
          </a:p>
        </p:txBody>
      </p:sp>
      <p:sp>
        <p:nvSpPr>
          <p:cNvPr id="4" name="Segnaposto numero diapositiva 3"/>
          <p:cNvSpPr>
            <a:spLocks noGrp="1"/>
          </p:cNvSpPr>
          <p:nvPr>
            <p:ph type="sldNum" sz="quarter" idx="5"/>
          </p:nvPr>
        </p:nvSpPr>
        <p:spPr/>
        <p:txBody>
          <a:bodyPr/>
          <a:lstStyle/>
          <a:p>
            <a:fld id="{AA150439-A160-4776-997B-6932FB524F8D}" type="slidenum">
              <a:rPr lang="it-IT" smtClean="0"/>
              <a:t>12</a:t>
            </a:fld>
            <a:endParaRPr lang="it-IT"/>
          </a:p>
        </p:txBody>
      </p:sp>
    </p:spTree>
    <p:extLst>
      <p:ext uri="{BB962C8B-B14F-4D97-AF65-F5344CB8AC3E}">
        <p14:creationId xmlns:p14="http://schemas.microsoft.com/office/powerpoint/2010/main" val="187715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F40A552-5792-4830-8D7F-529ABAA1C221}" type="datetimeFigureOut">
              <a:rPr lang="it-IT" smtClean="0"/>
              <a:t>20/04/2021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D02EEA-774C-4720-AA4B-6B3B9B1A3170}"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89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F40A552-5792-4830-8D7F-529ABAA1C221}" type="datetimeFigureOut">
              <a:rPr lang="it-IT" smtClean="0"/>
              <a:t>20/04/2021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D02EEA-774C-4720-AA4B-6B3B9B1A3170}" type="slidenum">
              <a:rPr lang="it-IT" smtClean="0"/>
              <a:t>‹N›</a:t>
            </a:fld>
            <a:endParaRPr lang="it-IT"/>
          </a:p>
        </p:txBody>
      </p:sp>
    </p:spTree>
    <p:extLst>
      <p:ext uri="{BB962C8B-B14F-4D97-AF65-F5344CB8AC3E}">
        <p14:creationId xmlns:p14="http://schemas.microsoft.com/office/powerpoint/2010/main" val="230277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F40A552-5792-4830-8D7F-529ABAA1C221}" type="datetimeFigureOut">
              <a:rPr lang="it-IT" smtClean="0"/>
              <a:t>20/04/2021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D02EEA-774C-4720-AA4B-6B3B9B1A3170}" type="slidenum">
              <a:rPr lang="it-IT" smtClean="0"/>
              <a:t>‹N›</a:t>
            </a:fld>
            <a:endParaRPr lang="it-IT"/>
          </a:p>
        </p:txBody>
      </p:sp>
    </p:spTree>
    <p:extLst>
      <p:ext uri="{BB962C8B-B14F-4D97-AF65-F5344CB8AC3E}">
        <p14:creationId xmlns:p14="http://schemas.microsoft.com/office/powerpoint/2010/main" val="40542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F40A552-5792-4830-8D7F-529ABAA1C221}" type="datetimeFigureOut">
              <a:rPr lang="it-IT" smtClean="0"/>
              <a:t>20/04/2021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D02EEA-774C-4720-AA4B-6B3B9B1A3170}" type="slidenum">
              <a:rPr lang="it-IT" smtClean="0"/>
              <a:t>‹N›</a:t>
            </a:fld>
            <a:endParaRPr lang="it-IT"/>
          </a:p>
        </p:txBody>
      </p:sp>
    </p:spTree>
    <p:extLst>
      <p:ext uri="{BB962C8B-B14F-4D97-AF65-F5344CB8AC3E}">
        <p14:creationId xmlns:p14="http://schemas.microsoft.com/office/powerpoint/2010/main" val="69606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F40A552-5792-4830-8D7F-529ABAA1C221}" type="datetimeFigureOut">
              <a:rPr lang="it-IT" smtClean="0"/>
              <a:t>20/04/2021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D02EEA-774C-4720-AA4B-6B3B9B1A3170}"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6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F40A552-5792-4830-8D7F-529ABAA1C221}" type="datetimeFigureOut">
              <a:rPr lang="it-IT" smtClean="0"/>
              <a:t>20/04/2021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D02EEA-774C-4720-AA4B-6B3B9B1A3170}" type="slidenum">
              <a:rPr lang="it-IT" smtClean="0"/>
              <a:t>‹N›</a:t>
            </a:fld>
            <a:endParaRPr lang="it-IT"/>
          </a:p>
        </p:txBody>
      </p:sp>
    </p:spTree>
    <p:extLst>
      <p:ext uri="{BB962C8B-B14F-4D97-AF65-F5344CB8AC3E}">
        <p14:creationId xmlns:p14="http://schemas.microsoft.com/office/powerpoint/2010/main" val="260363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F40A552-5792-4830-8D7F-529ABAA1C221}" type="datetimeFigureOut">
              <a:rPr lang="it-IT" smtClean="0"/>
              <a:t>20/04/2021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6D02EEA-774C-4720-AA4B-6B3B9B1A3170}" type="slidenum">
              <a:rPr lang="it-IT" smtClean="0"/>
              <a:t>‹N›</a:t>
            </a:fld>
            <a:endParaRPr lang="it-IT"/>
          </a:p>
        </p:txBody>
      </p:sp>
    </p:spTree>
    <p:extLst>
      <p:ext uri="{BB962C8B-B14F-4D97-AF65-F5344CB8AC3E}">
        <p14:creationId xmlns:p14="http://schemas.microsoft.com/office/powerpoint/2010/main" val="171545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F40A552-5792-4830-8D7F-529ABAA1C221}" type="datetimeFigureOut">
              <a:rPr lang="it-IT" smtClean="0"/>
              <a:t>20/04/2021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6D02EEA-774C-4720-AA4B-6B3B9B1A3170}" type="slidenum">
              <a:rPr lang="it-IT" smtClean="0"/>
              <a:t>‹N›</a:t>
            </a:fld>
            <a:endParaRPr lang="it-IT"/>
          </a:p>
        </p:txBody>
      </p:sp>
    </p:spTree>
    <p:extLst>
      <p:ext uri="{BB962C8B-B14F-4D97-AF65-F5344CB8AC3E}">
        <p14:creationId xmlns:p14="http://schemas.microsoft.com/office/powerpoint/2010/main" val="253732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40A552-5792-4830-8D7F-529ABAA1C221}" type="datetimeFigureOut">
              <a:rPr lang="it-IT" smtClean="0"/>
              <a:t>20/04/2021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66D02EEA-774C-4720-AA4B-6B3B9B1A3170}" type="slidenum">
              <a:rPr lang="it-IT" smtClean="0"/>
              <a:t>‹N›</a:t>
            </a:fld>
            <a:endParaRPr lang="it-IT"/>
          </a:p>
        </p:txBody>
      </p:sp>
    </p:spTree>
    <p:extLst>
      <p:ext uri="{BB962C8B-B14F-4D97-AF65-F5344CB8AC3E}">
        <p14:creationId xmlns:p14="http://schemas.microsoft.com/office/powerpoint/2010/main" val="193879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40A552-5792-4830-8D7F-529ABAA1C221}" type="datetimeFigureOut">
              <a:rPr lang="it-IT" smtClean="0"/>
              <a:t>20/04/2021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D02EEA-774C-4720-AA4B-6B3B9B1A3170}" type="slidenum">
              <a:rPr lang="it-IT" smtClean="0"/>
              <a:t>‹N›</a:t>
            </a:fld>
            <a:endParaRPr lang="it-IT"/>
          </a:p>
        </p:txBody>
      </p:sp>
    </p:spTree>
    <p:extLst>
      <p:ext uri="{BB962C8B-B14F-4D97-AF65-F5344CB8AC3E}">
        <p14:creationId xmlns:p14="http://schemas.microsoft.com/office/powerpoint/2010/main" val="174386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F40A552-5792-4830-8D7F-529ABAA1C221}" type="datetimeFigureOut">
              <a:rPr lang="it-IT" smtClean="0"/>
              <a:t>20/04/2021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D02EEA-774C-4720-AA4B-6B3B9B1A3170}" type="slidenum">
              <a:rPr lang="it-IT" smtClean="0"/>
              <a:t>‹N›</a:t>
            </a:fld>
            <a:endParaRPr lang="it-IT"/>
          </a:p>
        </p:txBody>
      </p:sp>
    </p:spTree>
    <p:extLst>
      <p:ext uri="{BB962C8B-B14F-4D97-AF65-F5344CB8AC3E}">
        <p14:creationId xmlns:p14="http://schemas.microsoft.com/office/powerpoint/2010/main" val="15546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40A552-5792-4830-8D7F-529ABAA1C221}" type="datetimeFigureOut">
              <a:rPr lang="it-IT" smtClean="0"/>
              <a:t>20/04/2021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6D02EEA-774C-4720-AA4B-6B3B9B1A3170}"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59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19.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EBE0865-3E02-4918-A282-9ED2590A2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592" y="5333731"/>
            <a:ext cx="2992551" cy="996193"/>
          </a:xfrm>
          <a:prstGeom prst="rect">
            <a:avLst/>
          </a:prstGeom>
        </p:spPr>
      </p:pic>
      <p:pic>
        <p:nvPicPr>
          <p:cNvPr id="3" name="Immagine 2">
            <a:extLst>
              <a:ext uri="{FF2B5EF4-FFF2-40B4-BE49-F238E27FC236}">
                <a16:creationId xmlns:a16="http://schemas.microsoft.com/office/drawing/2014/main" id="{65F06749-88C6-43A7-947B-5573B9B112B7}"/>
              </a:ext>
            </a:extLst>
          </p:cNvPr>
          <p:cNvPicPr/>
          <p:nvPr/>
        </p:nvPicPr>
        <p:blipFill>
          <a:blip r:embed="rId3"/>
          <a:srcRect/>
          <a:stretch>
            <a:fillRect/>
          </a:stretch>
        </p:blipFill>
        <p:spPr bwMode="auto">
          <a:xfrm>
            <a:off x="1631852" y="217538"/>
            <a:ext cx="8454683" cy="2258376"/>
          </a:xfrm>
          <a:prstGeom prst="rect">
            <a:avLst/>
          </a:prstGeom>
          <a:noFill/>
          <a:ln w="9525">
            <a:noFill/>
            <a:miter lim="800000"/>
            <a:headEnd/>
            <a:tailEnd/>
          </a:ln>
        </p:spPr>
      </p:pic>
      <p:sp>
        <p:nvSpPr>
          <p:cNvPr id="4" name="CasellaDiTesto 3">
            <a:extLst>
              <a:ext uri="{FF2B5EF4-FFF2-40B4-BE49-F238E27FC236}">
                <a16:creationId xmlns:a16="http://schemas.microsoft.com/office/drawing/2014/main" id="{97A26AD1-AF40-41BD-8A0E-984E06AFF3A8}"/>
              </a:ext>
            </a:extLst>
          </p:cNvPr>
          <p:cNvSpPr txBox="1"/>
          <p:nvPr/>
        </p:nvSpPr>
        <p:spPr>
          <a:xfrm>
            <a:off x="2869809" y="3010486"/>
            <a:ext cx="7498080" cy="1323439"/>
          </a:xfrm>
          <a:prstGeom prst="rect">
            <a:avLst/>
          </a:prstGeom>
          <a:noFill/>
        </p:spPr>
        <p:txBody>
          <a:bodyPr wrap="square" rtlCol="0">
            <a:spAutoFit/>
          </a:bodyPr>
          <a:lstStyle/>
          <a:p>
            <a:pPr algn="ctr"/>
            <a:r>
              <a:rPr lang="it-IT" sz="4000" b="1" dirty="0">
                <a:ln w="22225">
                  <a:solidFill>
                    <a:schemeClr val="accent2"/>
                  </a:solidFill>
                  <a:prstDash val="solid"/>
                </a:ln>
                <a:solidFill>
                  <a:schemeClr val="accent2">
                    <a:lumMod val="40000"/>
                    <a:lumOff val="60000"/>
                  </a:schemeClr>
                </a:solidFill>
                <a:latin typeface="Arial Narrow" panose="020B0606020202030204" pitchFamily="34" charset="0"/>
              </a:rPr>
              <a:t>QUESTIONARIO STAKEHOLDERS</a:t>
            </a:r>
          </a:p>
          <a:p>
            <a:pPr algn="ctr"/>
            <a:r>
              <a:rPr lang="it-IT" sz="4000" b="1" dirty="0">
                <a:ln w="22225">
                  <a:solidFill>
                    <a:schemeClr val="accent2"/>
                  </a:solidFill>
                  <a:prstDash val="solid"/>
                </a:ln>
                <a:solidFill>
                  <a:schemeClr val="accent2">
                    <a:lumMod val="40000"/>
                    <a:lumOff val="60000"/>
                  </a:schemeClr>
                </a:solidFill>
                <a:latin typeface="Arial Narrow" panose="020B0606020202030204" pitchFamily="34" charset="0"/>
              </a:rPr>
              <a:t>Primi dati</a:t>
            </a:r>
          </a:p>
        </p:txBody>
      </p:sp>
    </p:spTree>
    <p:extLst>
      <p:ext uri="{BB962C8B-B14F-4D97-AF65-F5344CB8AC3E}">
        <p14:creationId xmlns:p14="http://schemas.microsoft.com/office/powerpoint/2010/main" val="313479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2145324" y="960593"/>
            <a:ext cx="8561514" cy="369332"/>
          </a:xfrm>
          <a:prstGeom prst="rect">
            <a:avLst/>
          </a:prstGeom>
          <a:noFill/>
        </p:spPr>
        <p:txBody>
          <a:bodyPr wrap="square">
            <a:spAutoFit/>
          </a:bodyPr>
          <a:lstStyle/>
          <a:p>
            <a:r>
              <a:rPr lang="it-IT" sz="1800" b="1" i="0" u="none" strike="noStrike" dirty="0">
                <a:solidFill>
                  <a:srgbClr val="000000"/>
                </a:solidFill>
                <a:effectLst/>
                <a:latin typeface="Arial" panose="020B0604020202020204" pitchFamily="34" charset="0"/>
              </a:rPr>
              <a:t>Se no, quali altre tipologie di bisogno sono state espresse? </a:t>
            </a:r>
            <a:endParaRPr lang="it-IT" dirty="0"/>
          </a:p>
        </p:txBody>
      </p:sp>
      <p:graphicFrame>
        <p:nvGraphicFramePr>
          <p:cNvPr id="6" name="Grafico 5">
            <a:extLst>
              <a:ext uri="{FF2B5EF4-FFF2-40B4-BE49-F238E27FC236}">
                <a16:creationId xmlns:a16="http://schemas.microsoft.com/office/drawing/2014/main" id="{E328FB51-65DD-4642-B518-5BA37FDCCEFF}"/>
              </a:ext>
            </a:extLst>
          </p:cNvPr>
          <p:cNvGraphicFramePr>
            <a:graphicFrameLocks/>
          </p:cNvGraphicFramePr>
          <p:nvPr>
            <p:extLst>
              <p:ext uri="{D42A27DB-BD31-4B8C-83A1-F6EECF244321}">
                <p14:modId xmlns:p14="http://schemas.microsoft.com/office/powerpoint/2010/main" val="3500382576"/>
              </p:ext>
            </p:extLst>
          </p:nvPr>
        </p:nvGraphicFramePr>
        <p:xfrm>
          <a:off x="1645920" y="1329925"/>
          <a:ext cx="9214338" cy="4775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734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7" name="CasellaDiTesto 6">
            <a:extLst>
              <a:ext uri="{FF2B5EF4-FFF2-40B4-BE49-F238E27FC236}">
                <a16:creationId xmlns:a16="http://schemas.microsoft.com/office/drawing/2014/main" id="{A92418DD-F867-482E-9A02-806F716B0B74}"/>
              </a:ext>
            </a:extLst>
          </p:cNvPr>
          <p:cNvSpPr txBox="1"/>
          <p:nvPr/>
        </p:nvSpPr>
        <p:spPr>
          <a:xfrm>
            <a:off x="2307102" y="948604"/>
            <a:ext cx="8314005" cy="923330"/>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I giocatori problematici che ha incontrato hanno segnalato di essere ricorsi a PRESTITI?</a:t>
            </a:r>
            <a:r>
              <a:rPr lang="it-IT" dirty="0"/>
              <a:t> </a:t>
            </a:r>
          </a:p>
          <a:p>
            <a:pPr algn="ctr"/>
            <a:r>
              <a:rPr lang="it-IT" b="1" dirty="0">
                <a:solidFill>
                  <a:srgbClr val="000000"/>
                </a:solidFill>
                <a:latin typeface="Arial" panose="020B0604020202020204" pitchFamily="34" charset="0"/>
              </a:rPr>
              <a:t>Se si, a CHI?</a:t>
            </a:r>
          </a:p>
        </p:txBody>
      </p:sp>
      <p:graphicFrame>
        <p:nvGraphicFramePr>
          <p:cNvPr id="8" name="Grafico 7">
            <a:extLst>
              <a:ext uri="{FF2B5EF4-FFF2-40B4-BE49-F238E27FC236}">
                <a16:creationId xmlns:a16="http://schemas.microsoft.com/office/drawing/2014/main" id="{9608A60A-1A2C-42BF-93E0-8FE7C62BCB47}"/>
              </a:ext>
            </a:extLst>
          </p:cNvPr>
          <p:cNvGraphicFramePr>
            <a:graphicFrameLocks/>
          </p:cNvGraphicFramePr>
          <p:nvPr>
            <p:extLst>
              <p:ext uri="{D42A27DB-BD31-4B8C-83A1-F6EECF244321}">
                <p14:modId xmlns:p14="http://schemas.microsoft.com/office/powerpoint/2010/main" val="3864874339"/>
              </p:ext>
            </p:extLst>
          </p:nvPr>
        </p:nvGraphicFramePr>
        <p:xfrm>
          <a:off x="532228" y="2214292"/>
          <a:ext cx="4572000" cy="27717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co 9">
            <a:extLst>
              <a:ext uri="{FF2B5EF4-FFF2-40B4-BE49-F238E27FC236}">
                <a16:creationId xmlns:a16="http://schemas.microsoft.com/office/drawing/2014/main" id="{9154388E-2F22-441B-BDB4-092B527B5873}"/>
              </a:ext>
            </a:extLst>
          </p:cNvPr>
          <p:cNvGraphicFramePr>
            <a:graphicFrameLocks/>
          </p:cNvGraphicFramePr>
          <p:nvPr>
            <p:extLst>
              <p:ext uri="{D42A27DB-BD31-4B8C-83A1-F6EECF244321}">
                <p14:modId xmlns:p14="http://schemas.microsoft.com/office/powerpoint/2010/main" val="3899994712"/>
              </p:ext>
            </p:extLst>
          </p:nvPr>
        </p:nvGraphicFramePr>
        <p:xfrm>
          <a:off x="5312898" y="1871934"/>
          <a:ext cx="6346874" cy="35019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708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7" name="CasellaDiTesto 6">
            <a:extLst>
              <a:ext uri="{FF2B5EF4-FFF2-40B4-BE49-F238E27FC236}">
                <a16:creationId xmlns:a16="http://schemas.microsoft.com/office/drawing/2014/main" id="{A92418DD-F867-482E-9A02-806F716B0B74}"/>
              </a:ext>
            </a:extLst>
          </p:cNvPr>
          <p:cNvSpPr txBox="1"/>
          <p:nvPr/>
        </p:nvSpPr>
        <p:spPr>
          <a:xfrm>
            <a:off x="2307102" y="948604"/>
            <a:ext cx="8314005" cy="646331"/>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Quanto ritiene di conoscere la rete territoriale rivolta ai giocatori d’azzardo patologico presente sul territorio? </a:t>
            </a:r>
            <a:endParaRPr lang="it-IT" b="1" dirty="0">
              <a:solidFill>
                <a:srgbClr val="000000"/>
              </a:solidFill>
              <a:latin typeface="Arial" panose="020B0604020202020204" pitchFamily="34" charset="0"/>
            </a:endParaRPr>
          </a:p>
        </p:txBody>
      </p:sp>
      <p:graphicFrame>
        <p:nvGraphicFramePr>
          <p:cNvPr id="11" name="Grafico 10">
            <a:extLst>
              <a:ext uri="{FF2B5EF4-FFF2-40B4-BE49-F238E27FC236}">
                <a16:creationId xmlns:a16="http://schemas.microsoft.com/office/drawing/2014/main" id="{E0E4754A-BADA-4F2B-89E9-1A23DA598768}"/>
              </a:ext>
            </a:extLst>
          </p:cNvPr>
          <p:cNvGraphicFramePr>
            <a:graphicFrameLocks/>
          </p:cNvGraphicFramePr>
          <p:nvPr>
            <p:extLst>
              <p:ext uri="{D42A27DB-BD31-4B8C-83A1-F6EECF244321}">
                <p14:modId xmlns:p14="http://schemas.microsoft.com/office/powerpoint/2010/main" val="2115078921"/>
              </p:ext>
            </p:extLst>
          </p:nvPr>
        </p:nvGraphicFramePr>
        <p:xfrm>
          <a:off x="2060918" y="1765825"/>
          <a:ext cx="8982219" cy="3509559"/>
        </p:xfrm>
        <a:graphic>
          <a:graphicData uri="http://schemas.openxmlformats.org/drawingml/2006/chart">
            <c:chart xmlns:c="http://schemas.openxmlformats.org/drawingml/2006/chart" xmlns:r="http://schemas.openxmlformats.org/officeDocument/2006/relationships" r:id="rId5"/>
          </a:graphicData>
        </a:graphic>
      </p:graphicFrame>
      <p:sp>
        <p:nvSpPr>
          <p:cNvPr id="2" name="CasellaDiTesto 1">
            <a:extLst>
              <a:ext uri="{FF2B5EF4-FFF2-40B4-BE49-F238E27FC236}">
                <a16:creationId xmlns:a16="http://schemas.microsoft.com/office/drawing/2014/main" id="{66A4D40D-4158-4380-B14F-F497D0DDA1CE}"/>
              </a:ext>
            </a:extLst>
          </p:cNvPr>
          <p:cNvSpPr txBox="1"/>
          <p:nvPr/>
        </p:nvSpPr>
        <p:spPr>
          <a:xfrm>
            <a:off x="3080825" y="4542079"/>
            <a:ext cx="1772530" cy="369332"/>
          </a:xfrm>
          <a:prstGeom prst="rect">
            <a:avLst/>
          </a:prstGeom>
          <a:noFill/>
        </p:spPr>
        <p:txBody>
          <a:bodyPr wrap="square" rtlCol="0">
            <a:spAutoFit/>
          </a:bodyPr>
          <a:lstStyle/>
          <a:p>
            <a:r>
              <a:rPr lang="it-IT" dirty="0"/>
              <a:t>Per nulla</a:t>
            </a:r>
          </a:p>
        </p:txBody>
      </p:sp>
      <p:sp>
        <p:nvSpPr>
          <p:cNvPr id="12" name="CasellaDiTesto 11">
            <a:extLst>
              <a:ext uri="{FF2B5EF4-FFF2-40B4-BE49-F238E27FC236}">
                <a16:creationId xmlns:a16="http://schemas.microsoft.com/office/drawing/2014/main" id="{DDCEB4BA-A8C7-429F-BF86-D916FDAC90CA}"/>
              </a:ext>
            </a:extLst>
          </p:cNvPr>
          <p:cNvSpPr txBox="1"/>
          <p:nvPr/>
        </p:nvSpPr>
        <p:spPr>
          <a:xfrm>
            <a:off x="9734842" y="4542079"/>
            <a:ext cx="1772530" cy="369332"/>
          </a:xfrm>
          <a:prstGeom prst="rect">
            <a:avLst/>
          </a:prstGeom>
          <a:noFill/>
        </p:spPr>
        <p:txBody>
          <a:bodyPr wrap="square" rtlCol="0">
            <a:spAutoFit/>
          </a:bodyPr>
          <a:lstStyle/>
          <a:p>
            <a:r>
              <a:rPr lang="it-IT" dirty="0"/>
              <a:t>Molto</a:t>
            </a:r>
          </a:p>
        </p:txBody>
      </p:sp>
    </p:spTree>
    <p:extLst>
      <p:ext uri="{BB962C8B-B14F-4D97-AF65-F5344CB8AC3E}">
        <p14:creationId xmlns:p14="http://schemas.microsoft.com/office/powerpoint/2010/main" val="372748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2145324" y="960593"/>
            <a:ext cx="8561514" cy="646331"/>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Con quali dei seguenti servizi ha collaborato per la gestione di situazioni di gioco d’azzardo patologico</a:t>
            </a:r>
            <a:r>
              <a:rPr lang="it-IT" dirty="0"/>
              <a:t> ?</a:t>
            </a:r>
          </a:p>
        </p:txBody>
      </p:sp>
      <p:graphicFrame>
        <p:nvGraphicFramePr>
          <p:cNvPr id="9" name="Grafico 8">
            <a:extLst>
              <a:ext uri="{FF2B5EF4-FFF2-40B4-BE49-F238E27FC236}">
                <a16:creationId xmlns:a16="http://schemas.microsoft.com/office/drawing/2014/main" id="{0AE6C38E-F50F-4BD3-A290-F6C1B3AC8AA5}"/>
              </a:ext>
            </a:extLst>
          </p:cNvPr>
          <p:cNvGraphicFramePr>
            <a:graphicFrameLocks/>
          </p:cNvGraphicFramePr>
          <p:nvPr>
            <p:extLst>
              <p:ext uri="{D42A27DB-BD31-4B8C-83A1-F6EECF244321}">
                <p14:modId xmlns:p14="http://schemas.microsoft.com/office/powerpoint/2010/main" val="3863488243"/>
              </p:ext>
            </p:extLst>
          </p:nvPr>
        </p:nvGraphicFramePr>
        <p:xfrm>
          <a:off x="407963" y="1606923"/>
          <a:ext cx="11226019" cy="4470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174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2145324" y="960593"/>
            <a:ext cx="8561514" cy="923330"/>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Per quante situazioni di giocatori patologici è riuscito indicativamente a coinvolgere i servizi territoriali?</a:t>
            </a:r>
            <a:r>
              <a:rPr lang="it-IT" dirty="0"/>
              <a:t> </a:t>
            </a:r>
          </a:p>
          <a:p>
            <a:pPr algn="ctr"/>
            <a:r>
              <a:rPr lang="it-IT" b="1" dirty="0">
                <a:solidFill>
                  <a:srgbClr val="C00000"/>
                </a:solidFill>
              </a:rPr>
              <a:t>Il punto di vista di </a:t>
            </a:r>
            <a:r>
              <a:rPr lang="it-IT" b="1" dirty="0" err="1">
                <a:solidFill>
                  <a:srgbClr val="C00000"/>
                </a:solidFill>
              </a:rPr>
              <a:t>SerD</a:t>
            </a:r>
            <a:r>
              <a:rPr lang="it-IT" b="1" dirty="0">
                <a:solidFill>
                  <a:srgbClr val="C00000"/>
                </a:solidFill>
              </a:rPr>
              <a:t> e SMI</a:t>
            </a:r>
          </a:p>
        </p:txBody>
      </p:sp>
      <p:graphicFrame>
        <p:nvGraphicFramePr>
          <p:cNvPr id="10" name="Grafico 9">
            <a:extLst>
              <a:ext uri="{FF2B5EF4-FFF2-40B4-BE49-F238E27FC236}">
                <a16:creationId xmlns:a16="http://schemas.microsoft.com/office/drawing/2014/main" id="{9863D76D-BDD9-42F3-88FF-9A681982EE57}"/>
              </a:ext>
            </a:extLst>
          </p:cNvPr>
          <p:cNvGraphicFramePr>
            <a:graphicFrameLocks/>
          </p:cNvGraphicFramePr>
          <p:nvPr>
            <p:extLst>
              <p:ext uri="{D42A27DB-BD31-4B8C-83A1-F6EECF244321}">
                <p14:modId xmlns:p14="http://schemas.microsoft.com/office/powerpoint/2010/main" val="2521958369"/>
              </p:ext>
            </p:extLst>
          </p:nvPr>
        </p:nvGraphicFramePr>
        <p:xfrm>
          <a:off x="2363372" y="2066803"/>
          <a:ext cx="7680960" cy="34624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088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2145324" y="960593"/>
            <a:ext cx="8561514" cy="923330"/>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Quanti giocatori patologici indicativamente è riuscito ad accompagnare alla presa in carico ai Servizi Specialistici Ambulatoriali (</a:t>
            </a:r>
            <a:r>
              <a:rPr lang="it-IT" sz="1800" b="1" i="0" u="none" strike="noStrike" dirty="0" err="1">
                <a:solidFill>
                  <a:srgbClr val="000000"/>
                </a:solidFill>
                <a:effectLst/>
                <a:latin typeface="Arial" panose="020B0604020202020204" pitchFamily="34" charset="0"/>
              </a:rPr>
              <a:t>Ser.D</a:t>
            </a:r>
            <a:r>
              <a:rPr lang="it-IT" sz="1800" b="1" i="0" u="none" strike="noStrike" dirty="0">
                <a:solidFill>
                  <a:srgbClr val="000000"/>
                </a:solidFill>
                <a:effectLst/>
                <a:latin typeface="Arial" panose="020B0604020202020204" pitchFamily="34" charset="0"/>
              </a:rPr>
              <a:t> e S.M.I.)?</a:t>
            </a:r>
            <a:r>
              <a:rPr lang="it-IT" dirty="0"/>
              <a:t> </a:t>
            </a:r>
          </a:p>
          <a:p>
            <a:pPr algn="ctr"/>
            <a:r>
              <a:rPr lang="it-IT" b="1" dirty="0">
                <a:solidFill>
                  <a:srgbClr val="C00000"/>
                </a:solidFill>
              </a:rPr>
              <a:t>Il punto di vista degli altri servizi</a:t>
            </a:r>
          </a:p>
        </p:txBody>
      </p:sp>
      <p:graphicFrame>
        <p:nvGraphicFramePr>
          <p:cNvPr id="9" name="Grafico 8">
            <a:extLst>
              <a:ext uri="{FF2B5EF4-FFF2-40B4-BE49-F238E27FC236}">
                <a16:creationId xmlns:a16="http://schemas.microsoft.com/office/drawing/2014/main" id="{AEC9716B-61DC-4909-B50E-5F7AEBB43B62}"/>
              </a:ext>
            </a:extLst>
          </p:cNvPr>
          <p:cNvGraphicFramePr>
            <a:graphicFrameLocks/>
          </p:cNvGraphicFramePr>
          <p:nvPr>
            <p:extLst>
              <p:ext uri="{D42A27DB-BD31-4B8C-83A1-F6EECF244321}">
                <p14:modId xmlns:p14="http://schemas.microsoft.com/office/powerpoint/2010/main" val="2091198003"/>
              </p:ext>
            </p:extLst>
          </p:nvPr>
        </p:nvGraphicFramePr>
        <p:xfrm>
          <a:off x="2897945" y="2057400"/>
          <a:ext cx="6386731" cy="37244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672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2145324" y="837029"/>
            <a:ext cx="8561514" cy="400110"/>
          </a:xfrm>
          <a:prstGeom prst="rect">
            <a:avLst/>
          </a:prstGeom>
          <a:noFill/>
        </p:spPr>
        <p:txBody>
          <a:bodyPr wrap="square">
            <a:spAutoFit/>
          </a:bodyPr>
          <a:lstStyle/>
          <a:p>
            <a:pPr algn="ctr"/>
            <a:r>
              <a:rPr lang="it-IT" sz="2000" b="1" i="0" u="none" strike="noStrike" dirty="0">
                <a:solidFill>
                  <a:srgbClr val="000000"/>
                </a:solidFill>
                <a:effectLst/>
                <a:latin typeface="Arial" panose="020B0604020202020204" pitchFamily="34" charset="0"/>
              </a:rPr>
              <a:t>Ritiene ci siano mancanze o criticità nella rete dei servizi? </a:t>
            </a:r>
            <a:endParaRPr lang="it-IT" sz="2000" b="1" dirty="0"/>
          </a:p>
        </p:txBody>
      </p:sp>
      <p:graphicFrame>
        <p:nvGraphicFramePr>
          <p:cNvPr id="9" name="Grafico 8">
            <a:extLst>
              <a:ext uri="{FF2B5EF4-FFF2-40B4-BE49-F238E27FC236}">
                <a16:creationId xmlns:a16="http://schemas.microsoft.com/office/drawing/2014/main" id="{32A835E4-EF19-4D44-88CB-EF0DD0DA3B2F}"/>
              </a:ext>
            </a:extLst>
          </p:cNvPr>
          <p:cNvGraphicFramePr>
            <a:graphicFrameLocks/>
          </p:cNvGraphicFramePr>
          <p:nvPr>
            <p:extLst>
              <p:ext uri="{D42A27DB-BD31-4B8C-83A1-F6EECF244321}">
                <p14:modId xmlns:p14="http://schemas.microsoft.com/office/powerpoint/2010/main" val="1502362396"/>
              </p:ext>
            </p:extLst>
          </p:nvPr>
        </p:nvGraphicFramePr>
        <p:xfrm>
          <a:off x="178191" y="1360703"/>
          <a:ext cx="3005138" cy="4362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co 9">
            <a:extLst>
              <a:ext uri="{FF2B5EF4-FFF2-40B4-BE49-F238E27FC236}">
                <a16:creationId xmlns:a16="http://schemas.microsoft.com/office/drawing/2014/main" id="{E0C94444-534C-4B82-B38D-F16C49B53DC2}"/>
              </a:ext>
            </a:extLst>
          </p:cNvPr>
          <p:cNvGraphicFramePr>
            <a:graphicFrameLocks/>
          </p:cNvGraphicFramePr>
          <p:nvPr>
            <p:extLst>
              <p:ext uri="{D42A27DB-BD31-4B8C-83A1-F6EECF244321}">
                <p14:modId xmlns:p14="http://schemas.microsoft.com/office/powerpoint/2010/main" val="824746967"/>
              </p:ext>
            </p:extLst>
          </p:nvPr>
        </p:nvGraphicFramePr>
        <p:xfrm>
          <a:off x="3452295" y="1360703"/>
          <a:ext cx="8561514" cy="44773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91276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2145324" y="960593"/>
            <a:ext cx="8561514" cy="1015663"/>
          </a:xfrm>
          <a:prstGeom prst="rect">
            <a:avLst/>
          </a:prstGeom>
          <a:noFill/>
        </p:spPr>
        <p:txBody>
          <a:bodyPr wrap="square">
            <a:spAutoFit/>
          </a:bodyPr>
          <a:lstStyle/>
          <a:p>
            <a:pPr algn="ctr"/>
            <a:r>
              <a:rPr lang="it-IT" sz="2000" b="1" i="0" u="none" strike="noStrike" dirty="0">
                <a:solidFill>
                  <a:srgbClr val="000000"/>
                </a:solidFill>
                <a:effectLst/>
                <a:latin typeface="Arial" panose="020B0604020202020204" pitchFamily="34" charset="0"/>
              </a:rPr>
              <a:t>Ritiene ci siano mancanze o criticità nella rete dei servizi?</a:t>
            </a:r>
          </a:p>
          <a:p>
            <a:pPr algn="ctr"/>
            <a:r>
              <a:rPr lang="it-IT" sz="2000" u="none" strike="noStrike" dirty="0">
                <a:effectLst/>
              </a:rPr>
              <a:t>Può esplicitare meglio la problematica segnalata?</a:t>
            </a:r>
            <a:endParaRPr lang="it-IT" sz="2000" b="1" i="0" u="none" strike="noStrike" dirty="0">
              <a:solidFill>
                <a:srgbClr val="000000"/>
              </a:solidFill>
              <a:effectLst/>
              <a:latin typeface="Arial" panose="020B0604020202020204" pitchFamily="34" charset="0"/>
            </a:endParaRPr>
          </a:p>
          <a:p>
            <a:pPr algn="ctr"/>
            <a:r>
              <a:rPr lang="it-IT" sz="2000" b="1" i="0" u="none" strike="noStrike" dirty="0">
                <a:solidFill>
                  <a:srgbClr val="000000"/>
                </a:solidFill>
                <a:effectLst/>
                <a:latin typeface="Arial" panose="020B0604020202020204" pitchFamily="34" charset="0"/>
              </a:rPr>
              <a:t> </a:t>
            </a:r>
            <a:endParaRPr lang="it-IT" sz="2000" b="1" dirty="0"/>
          </a:p>
        </p:txBody>
      </p:sp>
      <p:graphicFrame>
        <p:nvGraphicFramePr>
          <p:cNvPr id="6" name="Tabella 5">
            <a:extLst>
              <a:ext uri="{FF2B5EF4-FFF2-40B4-BE49-F238E27FC236}">
                <a16:creationId xmlns:a16="http://schemas.microsoft.com/office/drawing/2014/main" id="{66E60EF3-9543-4EEB-BE8C-AC4C7C047D9E}"/>
              </a:ext>
            </a:extLst>
          </p:cNvPr>
          <p:cNvGraphicFramePr>
            <a:graphicFrameLocks noGrp="1"/>
          </p:cNvGraphicFramePr>
          <p:nvPr>
            <p:extLst>
              <p:ext uri="{D42A27DB-BD31-4B8C-83A1-F6EECF244321}">
                <p14:modId xmlns:p14="http://schemas.microsoft.com/office/powerpoint/2010/main" val="4274024405"/>
              </p:ext>
            </p:extLst>
          </p:nvPr>
        </p:nvGraphicFramePr>
        <p:xfrm>
          <a:off x="1485162" y="1758462"/>
          <a:ext cx="8826456" cy="4564956"/>
        </p:xfrm>
        <a:graphic>
          <a:graphicData uri="http://schemas.openxmlformats.org/drawingml/2006/table">
            <a:tbl>
              <a:tblPr>
                <a:tableStyleId>{5C22544A-7EE6-4342-B048-85BDC9FD1C3A}</a:tableStyleId>
              </a:tblPr>
              <a:tblGrid>
                <a:gridCol w="8826456">
                  <a:extLst>
                    <a:ext uri="{9D8B030D-6E8A-4147-A177-3AD203B41FA5}">
                      <a16:colId xmlns:a16="http://schemas.microsoft.com/office/drawing/2014/main" val="1411254391"/>
                    </a:ext>
                  </a:extLst>
                </a:gridCol>
              </a:tblGrid>
              <a:tr h="286577">
                <a:tc>
                  <a:txBody>
                    <a:bodyPr/>
                    <a:lstStyle/>
                    <a:p>
                      <a:pPr marL="285750" indent="-285750" algn="l" fontAlgn="b">
                        <a:buFont typeface="Arial" pitchFamily="34" charset="0"/>
                        <a:buChar char="•"/>
                      </a:pPr>
                      <a:r>
                        <a:rPr lang="it-IT" sz="2000" u="none" strike="noStrike" dirty="0">
                          <a:effectLst/>
                        </a:rPr>
                        <a:t>Scarsa </a:t>
                      </a:r>
                      <a:r>
                        <a:rPr lang="it-IT" sz="2000" b="1" u="none" strike="noStrike" dirty="0">
                          <a:effectLst/>
                        </a:rPr>
                        <a:t>comunicazione</a:t>
                      </a:r>
                    </a:p>
                    <a:p>
                      <a:pPr marL="0" indent="0" algn="l" fontAlgn="b">
                        <a:buFont typeface="Arial" pitchFamily="34" charset="0"/>
                        <a:buNone/>
                      </a:pPr>
                      <a:endParaRPr lang="it-IT"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66776719"/>
                  </a:ext>
                </a:extLst>
              </a:tr>
              <a:tr h="286577">
                <a:tc>
                  <a:txBody>
                    <a:bodyPr/>
                    <a:lstStyle/>
                    <a:p>
                      <a:pPr marL="285750" indent="-285750" algn="l" fontAlgn="b">
                        <a:buFont typeface="Arial" pitchFamily="34" charset="0"/>
                        <a:buChar char="•"/>
                      </a:pPr>
                      <a:r>
                        <a:rPr lang="it-IT" sz="2000" u="none" strike="noStrike" dirty="0">
                          <a:effectLst/>
                        </a:rPr>
                        <a:t>Assenza di personale</a:t>
                      </a:r>
                      <a:r>
                        <a:rPr lang="it-IT" sz="2000" u="none" strike="noStrike" baseline="0" dirty="0">
                          <a:effectLst/>
                        </a:rPr>
                        <a:t> con una </a:t>
                      </a:r>
                      <a:r>
                        <a:rPr lang="it-IT" sz="2000" b="1" u="none" strike="noStrike" baseline="0" dirty="0">
                          <a:effectLst/>
                        </a:rPr>
                        <a:t>formazione specifica </a:t>
                      </a:r>
                      <a:r>
                        <a:rPr lang="it-IT" sz="2000" b="1" u="none" strike="noStrike" dirty="0">
                          <a:effectLst/>
                        </a:rPr>
                        <a:t> </a:t>
                      </a:r>
                    </a:p>
                    <a:p>
                      <a:pPr marL="0" indent="0" algn="l" fontAlgn="b">
                        <a:buFont typeface="Arial" pitchFamily="34" charset="0"/>
                        <a:buNone/>
                      </a:pPr>
                      <a:endParaRPr lang="it-IT"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4348727"/>
                  </a:ext>
                </a:extLst>
              </a:tr>
              <a:tr h="286577">
                <a:tc>
                  <a:txBody>
                    <a:bodyPr/>
                    <a:lstStyle/>
                    <a:p>
                      <a:pPr marL="285750" indent="-285750" algn="l" fontAlgn="b">
                        <a:buFont typeface="Arial" pitchFamily="34" charset="0"/>
                        <a:buChar char="•"/>
                      </a:pPr>
                      <a:r>
                        <a:rPr lang="it-IT" sz="2000" b="0" i="0" u="none" strike="noStrike" dirty="0">
                          <a:solidFill>
                            <a:srgbClr val="000000"/>
                          </a:solidFill>
                          <a:effectLst/>
                          <a:latin typeface="Arial" panose="020B0604020202020204" pitchFamily="34" charset="0"/>
                        </a:rPr>
                        <a:t>Mancanza</a:t>
                      </a:r>
                      <a:r>
                        <a:rPr lang="it-IT" sz="2000" b="0" i="0" u="none" strike="noStrike" baseline="0" dirty="0">
                          <a:solidFill>
                            <a:srgbClr val="000000"/>
                          </a:solidFill>
                          <a:effectLst/>
                          <a:latin typeface="Arial" panose="020B0604020202020204" pitchFamily="34" charset="0"/>
                        </a:rPr>
                        <a:t> di </a:t>
                      </a:r>
                      <a:r>
                        <a:rPr lang="it-IT" sz="2000" b="1" i="0" u="none" strike="noStrike" baseline="0" dirty="0">
                          <a:solidFill>
                            <a:srgbClr val="000000"/>
                          </a:solidFill>
                          <a:effectLst/>
                          <a:latin typeface="Arial" panose="020B0604020202020204" pitchFamily="34" charset="0"/>
                        </a:rPr>
                        <a:t>collaborazione</a:t>
                      </a:r>
                      <a:r>
                        <a:rPr lang="it-IT" sz="2000" b="0" i="0" u="none" strike="noStrike" baseline="0" dirty="0">
                          <a:solidFill>
                            <a:srgbClr val="000000"/>
                          </a:solidFill>
                          <a:effectLst/>
                          <a:latin typeface="Arial" panose="020B0604020202020204" pitchFamily="34" charset="0"/>
                        </a:rPr>
                        <a:t> </a:t>
                      </a:r>
                    </a:p>
                    <a:p>
                      <a:pPr marL="0" indent="0" algn="l" fontAlgn="b">
                        <a:buFont typeface="Arial" pitchFamily="34" charset="0"/>
                        <a:buNone/>
                      </a:pPr>
                      <a:endParaRPr lang="it-IT"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98085486"/>
                  </a:ext>
                </a:extLst>
              </a:tr>
              <a:tr h="286577">
                <a:tc>
                  <a:txBody>
                    <a:bodyPr/>
                    <a:lstStyle/>
                    <a:p>
                      <a:pPr marL="285750" indent="-285750" algn="l" fontAlgn="b">
                        <a:buFont typeface="Arial" pitchFamily="34" charset="0"/>
                        <a:buChar char="•"/>
                      </a:pPr>
                      <a:r>
                        <a:rPr lang="it-IT" sz="2000" u="none" strike="noStrike" dirty="0">
                          <a:effectLst/>
                        </a:rPr>
                        <a:t>Mancanza di </a:t>
                      </a:r>
                      <a:r>
                        <a:rPr lang="it-IT" sz="2000" b="1" u="none" strike="noStrike" dirty="0">
                          <a:effectLst/>
                        </a:rPr>
                        <a:t>conoscenza della rete</a:t>
                      </a:r>
                      <a:r>
                        <a:rPr lang="it-IT" sz="2000" u="none" strike="noStrike" dirty="0">
                          <a:effectLst/>
                        </a:rPr>
                        <a:t>, oltre al servizio</a:t>
                      </a:r>
                      <a:r>
                        <a:rPr lang="it-IT" sz="2000" u="none" strike="noStrike" baseline="0" dirty="0">
                          <a:effectLst/>
                        </a:rPr>
                        <a:t> specialistico SERD</a:t>
                      </a:r>
                    </a:p>
                    <a:p>
                      <a:pPr marL="0" indent="0" algn="l" fontAlgn="b">
                        <a:buFont typeface="Arial" pitchFamily="34" charset="0"/>
                        <a:buNone/>
                      </a:pPr>
                      <a:endParaRPr lang="it-IT"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45489648"/>
                  </a:ext>
                </a:extLst>
              </a:tr>
              <a:tr h="286577">
                <a:tc>
                  <a:txBody>
                    <a:bodyPr/>
                    <a:lstStyle/>
                    <a:p>
                      <a:pPr marL="285750" indent="-285750" algn="l" fontAlgn="b">
                        <a:buFont typeface="Arial" pitchFamily="34" charset="0"/>
                        <a:buChar char="•"/>
                      </a:pPr>
                      <a:r>
                        <a:rPr lang="it-IT" sz="2000" b="0" i="0" u="none" strike="noStrike" dirty="0">
                          <a:solidFill>
                            <a:srgbClr val="000000"/>
                          </a:solidFill>
                          <a:effectLst/>
                          <a:latin typeface="Arial" panose="020B0604020202020204" pitchFamily="34" charset="0"/>
                        </a:rPr>
                        <a:t>Troppo alta la</a:t>
                      </a:r>
                      <a:r>
                        <a:rPr lang="it-IT" sz="2000" b="0" i="0" u="none" strike="noStrike" baseline="0" dirty="0">
                          <a:solidFill>
                            <a:srgbClr val="000000"/>
                          </a:solidFill>
                          <a:effectLst/>
                          <a:latin typeface="Arial" panose="020B0604020202020204" pitchFamily="34" charset="0"/>
                        </a:rPr>
                        <a:t> </a:t>
                      </a:r>
                      <a:r>
                        <a:rPr lang="it-IT" sz="2000" b="1" i="0" u="none" strike="noStrike" baseline="0" dirty="0">
                          <a:solidFill>
                            <a:srgbClr val="000000"/>
                          </a:solidFill>
                          <a:effectLst/>
                          <a:latin typeface="Arial" panose="020B0604020202020204" pitchFamily="34" charset="0"/>
                        </a:rPr>
                        <a:t>soglia di accesso </a:t>
                      </a:r>
                      <a:r>
                        <a:rPr lang="it-IT" sz="2000" b="0" i="0" u="none" strike="noStrike" baseline="0" dirty="0">
                          <a:solidFill>
                            <a:srgbClr val="000000"/>
                          </a:solidFill>
                          <a:effectLst/>
                          <a:latin typeface="Arial" panose="020B0604020202020204" pitchFamily="34" charset="0"/>
                        </a:rPr>
                        <a:t>di servizi specialistici, le barriere imposte rendono difficili la richiesta di presa in carico della persona: necessità di attivazione di protocolli per la presa in carico</a:t>
                      </a:r>
                    </a:p>
                    <a:p>
                      <a:pPr marL="285750" indent="-285750" algn="l" fontAlgn="b">
                        <a:buFont typeface="Arial" pitchFamily="34" charset="0"/>
                        <a:buChar char="•"/>
                      </a:pPr>
                      <a:endParaRPr lang="it-IT"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64428260"/>
                  </a:ext>
                </a:extLst>
              </a:tr>
              <a:tr h="286577">
                <a:tc>
                  <a:txBody>
                    <a:bodyPr/>
                    <a:lstStyle/>
                    <a:p>
                      <a:pPr algn="l" fontAlgn="b"/>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96542237"/>
                  </a:ext>
                </a:extLst>
              </a:tr>
              <a:tr h="286577">
                <a:tc>
                  <a:txBody>
                    <a:bodyPr/>
                    <a:lstStyle/>
                    <a:p>
                      <a:pPr algn="l" fontAlgn="b"/>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9313592"/>
                  </a:ext>
                </a:extLst>
              </a:tr>
              <a:tr h="286577">
                <a:tc>
                  <a:txBody>
                    <a:bodyPr/>
                    <a:lstStyle/>
                    <a:p>
                      <a:pPr algn="l" fontAlgn="b"/>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72734846"/>
                  </a:ext>
                </a:extLst>
              </a:tr>
            </a:tbl>
          </a:graphicData>
        </a:graphic>
      </p:graphicFrame>
    </p:spTree>
    <p:extLst>
      <p:ext uri="{BB962C8B-B14F-4D97-AF65-F5344CB8AC3E}">
        <p14:creationId xmlns:p14="http://schemas.microsoft.com/office/powerpoint/2010/main" val="115551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2145324" y="960593"/>
            <a:ext cx="8561514" cy="646331"/>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Come ritiene abbia impattato l’emergenza Sanitaria in corso sui giocatori d’azzardo?</a:t>
            </a:r>
            <a:endParaRPr lang="it-IT" dirty="0"/>
          </a:p>
        </p:txBody>
      </p:sp>
      <p:graphicFrame>
        <p:nvGraphicFramePr>
          <p:cNvPr id="6" name="Grafico 5">
            <a:extLst>
              <a:ext uri="{FF2B5EF4-FFF2-40B4-BE49-F238E27FC236}">
                <a16:creationId xmlns:a16="http://schemas.microsoft.com/office/drawing/2014/main" id="{124E2873-C551-4DC2-9774-69CB1B46F778}"/>
              </a:ext>
            </a:extLst>
          </p:cNvPr>
          <p:cNvGraphicFramePr>
            <a:graphicFrameLocks/>
          </p:cNvGraphicFramePr>
          <p:nvPr>
            <p:extLst>
              <p:ext uri="{D42A27DB-BD31-4B8C-83A1-F6EECF244321}">
                <p14:modId xmlns:p14="http://schemas.microsoft.com/office/powerpoint/2010/main" val="2474179720"/>
              </p:ext>
            </p:extLst>
          </p:nvPr>
        </p:nvGraphicFramePr>
        <p:xfrm>
          <a:off x="1961121" y="1789805"/>
          <a:ext cx="8561513" cy="43015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734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3"/>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2145324" y="960593"/>
            <a:ext cx="8561514" cy="646331"/>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Ritiene che l’emergenza sanitaria abbia condizionato l’accesso dei giocatori patologici ai servizi? </a:t>
            </a:r>
            <a:endParaRPr lang="it-IT" dirty="0"/>
          </a:p>
        </p:txBody>
      </p:sp>
      <p:graphicFrame>
        <p:nvGraphicFramePr>
          <p:cNvPr id="2" name="Tabella 1">
            <a:extLst>
              <a:ext uri="{FF2B5EF4-FFF2-40B4-BE49-F238E27FC236}">
                <a16:creationId xmlns:a16="http://schemas.microsoft.com/office/drawing/2014/main" id="{C1DF7786-2CB4-40A6-A5B4-304613F65EA1}"/>
              </a:ext>
            </a:extLst>
          </p:cNvPr>
          <p:cNvGraphicFramePr>
            <a:graphicFrameLocks noGrp="1"/>
          </p:cNvGraphicFramePr>
          <p:nvPr>
            <p:extLst>
              <p:ext uri="{D42A27DB-BD31-4B8C-83A1-F6EECF244321}">
                <p14:modId xmlns:p14="http://schemas.microsoft.com/office/powerpoint/2010/main" val="2615646152"/>
              </p:ext>
            </p:extLst>
          </p:nvPr>
        </p:nvGraphicFramePr>
        <p:xfrm>
          <a:off x="5245838" y="2569678"/>
          <a:ext cx="5461000" cy="3429000"/>
        </p:xfrm>
        <a:graphic>
          <a:graphicData uri="http://schemas.openxmlformats.org/drawingml/2006/table">
            <a:tbl>
              <a:tblPr>
                <a:tableStyleId>{5C22544A-7EE6-4342-B048-85BDC9FD1C3A}</a:tableStyleId>
              </a:tblPr>
              <a:tblGrid>
                <a:gridCol w="5461000">
                  <a:extLst>
                    <a:ext uri="{9D8B030D-6E8A-4147-A177-3AD203B41FA5}">
                      <a16:colId xmlns:a16="http://schemas.microsoft.com/office/drawing/2014/main" val="4074164361"/>
                    </a:ext>
                  </a:extLst>
                </a:gridCol>
              </a:tblGrid>
              <a:tr h="161925">
                <a:tc>
                  <a:txBody>
                    <a:bodyPr/>
                    <a:lstStyle/>
                    <a:p>
                      <a:pPr marL="171450" indent="-171450" algn="l" fontAlgn="b">
                        <a:buFont typeface="Arial" pitchFamily="34" charset="0"/>
                        <a:buChar char="•"/>
                      </a:pPr>
                      <a:r>
                        <a:rPr lang="it-IT" sz="1800" u="none" strike="noStrike" dirty="0">
                          <a:effectLst/>
                        </a:rPr>
                        <a:t>Difficoltà negli spostamenti</a:t>
                      </a:r>
                      <a:endParaRPr lang="it-IT"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7194576"/>
                  </a:ext>
                </a:extLst>
              </a:tr>
              <a:tr h="161925">
                <a:tc>
                  <a:txBody>
                    <a:bodyPr/>
                    <a:lstStyle/>
                    <a:p>
                      <a:pPr algn="l" fontAlgn="b"/>
                      <a:endParaRPr lang="it-IT"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2168671"/>
                  </a:ext>
                </a:extLst>
              </a:tr>
              <a:tr h="161925">
                <a:tc>
                  <a:txBody>
                    <a:bodyPr/>
                    <a:lstStyle/>
                    <a:p>
                      <a:pPr marL="171450" indent="-171450" algn="l" fontAlgn="b">
                        <a:buFont typeface="Arial" pitchFamily="34" charset="0"/>
                        <a:buChar char="•"/>
                      </a:pPr>
                      <a:r>
                        <a:rPr lang="it-IT" sz="1800" u="none" strike="noStrike" dirty="0">
                          <a:effectLst/>
                        </a:rPr>
                        <a:t>I</a:t>
                      </a:r>
                      <a:r>
                        <a:rPr lang="it-IT" sz="1800" u="none" strike="noStrike" baseline="0" dirty="0">
                          <a:effectLst/>
                        </a:rPr>
                        <a:t> </a:t>
                      </a:r>
                      <a:r>
                        <a:rPr lang="it-IT" sz="1800" u="none" strike="noStrike" dirty="0">
                          <a:effectLst/>
                        </a:rPr>
                        <a:t>servizi pubblici non ricevono in presenza</a:t>
                      </a:r>
                      <a:endParaRPr lang="it-IT"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810695"/>
                  </a:ext>
                </a:extLst>
              </a:tr>
              <a:tr h="161925">
                <a:tc>
                  <a:txBody>
                    <a:bodyPr/>
                    <a:lstStyle/>
                    <a:p>
                      <a:pPr marL="171450" indent="-171450" algn="l" fontAlgn="b">
                        <a:buFont typeface="Arial" pitchFamily="34" charset="0"/>
                        <a:buChar char="•"/>
                      </a:pPr>
                      <a:r>
                        <a:rPr lang="it-IT" sz="1800" u="none" strike="noStrike" dirty="0">
                          <a:effectLst/>
                        </a:rPr>
                        <a:t>Il Lockdown ha diminuito i primi accessi, ed anche per i percorsi in corso l'impossibilità di giocare per talune categorie di giocatori (Slot fisici) ha determinato l'idea di essere "guariti" con conseguente aumento del rischio di drop out </a:t>
                      </a:r>
                      <a:endParaRPr lang="it-IT"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43781157"/>
                  </a:ext>
                </a:extLst>
              </a:tr>
              <a:tr h="161925">
                <a:tc>
                  <a:txBody>
                    <a:bodyPr/>
                    <a:lstStyle/>
                    <a:p>
                      <a:pPr algn="l" fontAlgn="b"/>
                      <a:endParaRPr lang="it-IT"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92948951"/>
                  </a:ext>
                </a:extLst>
              </a:tr>
              <a:tr h="161925">
                <a:tc>
                  <a:txBody>
                    <a:bodyPr/>
                    <a:lstStyle/>
                    <a:p>
                      <a:pPr marL="171450" indent="-171450" algn="l" fontAlgn="b">
                        <a:buFont typeface="Arial" pitchFamily="34" charset="0"/>
                        <a:buChar char="•"/>
                      </a:pPr>
                      <a:r>
                        <a:rPr lang="it-IT" sz="1800" b="0" i="0" u="none" strike="noStrike" dirty="0">
                          <a:solidFill>
                            <a:srgbClr val="000000"/>
                          </a:solidFill>
                          <a:effectLst/>
                          <a:latin typeface="Arial" panose="020B0604020202020204" pitchFamily="34" charset="0"/>
                        </a:rPr>
                        <a:t>Ha aumentato </a:t>
                      </a:r>
                      <a:r>
                        <a:rPr lang="it-IT" sz="1800" u="none" strike="noStrike" dirty="0">
                          <a:effectLst/>
                        </a:rPr>
                        <a:t>la reticenza a farsi prendere in carico propria di questa tipologia di dipendenza</a:t>
                      </a:r>
                      <a:endParaRPr lang="it-IT"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02951138"/>
                  </a:ext>
                </a:extLst>
              </a:tr>
              <a:tr h="161925">
                <a:tc>
                  <a:txBody>
                    <a:bodyPr/>
                    <a:lstStyle/>
                    <a:p>
                      <a:pPr algn="l" fontAlgn="b"/>
                      <a:endParaRPr lang="it-IT"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47808505"/>
                  </a:ext>
                </a:extLst>
              </a:tr>
              <a:tr h="161925">
                <a:tc>
                  <a:txBody>
                    <a:bodyPr/>
                    <a:lstStyle/>
                    <a:p>
                      <a:pPr algn="l" fontAlgn="b"/>
                      <a:r>
                        <a:rPr lang="it-IT" sz="1100" u="none" strike="noStrike" dirty="0">
                          <a:effectLst/>
                        </a:rPr>
                        <a:t> </a:t>
                      </a:r>
                      <a:endParaRPr lang="it-IT"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16756985"/>
                  </a:ext>
                </a:extLst>
              </a:tr>
            </a:tbl>
          </a:graphicData>
        </a:graphic>
      </p:graphicFrame>
      <p:graphicFrame>
        <p:nvGraphicFramePr>
          <p:cNvPr id="7" name="Grafico 6">
            <a:extLst>
              <a:ext uri="{FF2B5EF4-FFF2-40B4-BE49-F238E27FC236}">
                <a16:creationId xmlns:a16="http://schemas.microsoft.com/office/drawing/2014/main" id="{3A223289-CB23-4D37-9B1C-187297A00F21}"/>
              </a:ext>
            </a:extLst>
          </p:cNvPr>
          <p:cNvGraphicFramePr>
            <a:graphicFrameLocks/>
          </p:cNvGraphicFramePr>
          <p:nvPr>
            <p:extLst>
              <p:ext uri="{D42A27DB-BD31-4B8C-83A1-F6EECF244321}">
                <p14:modId xmlns:p14="http://schemas.microsoft.com/office/powerpoint/2010/main" val="1530569619"/>
              </p:ext>
            </p:extLst>
          </p:nvPr>
        </p:nvGraphicFramePr>
        <p:xfrm>
          <a:off x="744157" y="1789804"/>
          <a:ext cx="2589885" cy="37768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649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F847A472-D5C2-4E74-8A2B-880A8B2C0C8E}"/>
              </a:ext>
            </a:extLst>
          </p:cNvPr>
          <p:cNvGraphicFramePr>
            <a:graphicFrameLocks/>
          </p:cNvGraphicFramePr>
          <p:nvPr>
            <p:extLst>
              <p:ext uri="{D42A27DB-BD31-4B8C-83A1-F6EECF244321}">
                <p14:modId xmlns:p14="http://schemas.microsoft.com/office/powerpoint/2010/main" val="2750726347"/>
              </p:ext>
            </p:extLst>
          </p:nvPr>
        </p:nvGraphicFramePr>
        <p:xfrm>
          <a:off x="3924885" y="253218"/>
          <a:ext cx="8117060" cy="5697416"/>
        </p:xfrm>
        <a:graphic>
          <a:graphicData uri="http://schemas.openxmlformats.org/drawingml/2006/chart">
            <c:chart xmlns:c="http://schemas.openxmlformats.org/drawingml/2006/chart" xmlns:r="http://schemas.openxmlformats.org/officeDocument/2006/relationships" r:id="rId3"/>
          </a:graphicData>
        </a:graphic>
      </p:graphicFrame>
      <p:sp>
        <p:nvSpPr>
          <p:cNvPr id="3" name="CasellaDiTesto 2">
            <a:extLst>
              <a:ext uri="{FF2B5EF4-FFF2-40B4-BE49-F238E27FC236}">
                <a16:creationId xmlns:a16="http://schemas.microsoft.com/office/drawing/2014/main" id="{7E137797-9D6C-4C3F-A20A-BB641D90CEA0}"/>
              </a:ext>
            </a:extLst>
          </p:cNvPr>
          <p:cNvSpPr txBox="1"/>
          <p:nvPr/>
        </p:nvSpPr>
        <p:spPr>
          <a:xfrm>
            <a:off x="1139482" y="2520648"/>
            <a:ext cx="2039815" cy="707886"/>
          </a:xfrm>
          <a:prstGeom prst="rightArrowCallout">
            <a:avLst/>
          </a:prstGeom>
          <a:noFill/>
          <a:ln>
            <a:solidFill>
              <a:schemeClr val="accent1"/>
            </a:solidFill>
          </a:ln>
        </p:spPr>
        <p:txBody>
          <a:bodyPr wrap="square" rtlCol="0">
            <a:spAutoFit/>
          </a:bodyPr>
          <a:lstStyle/>
          <a:p>
            <a:r>
              <a:rPr lang="it-IT" sz="2000" b="1" dirty="0"/>
              <a:t>97 risposte</a:t>
            </a:r>
          </a:p>
        </p:txBody>
      </p:sp>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5"/>
          <a:srcRect/>
          <a:stretch>
            <a:fillRect/>
          </a:stretch>
        </p:blipFill>
        <p:spPr bwMode="auto">
          <a:xfrm>
            <a:off x="1" y="69827"/>
            <a:ext cx="4290646" cy="707886"/>
          </a:xfrm>
          <a:prstGeom prst="rect">
            <a:avLst/>
          </a:prstGeom>
          <a:noFill/>
          <a:ln w="9525">
            <a:noFill/>
            <a:miter lim="800000"/>
            <a:headEnd/>
            <a:tailEnd/>
          </a:ln>
        </p:spPr>
      </p:pic>
    </p:spTree>
    <p:extLst>
      <p:ext uri="{BB962C8B-B14F-4D97-AF65-F5344CB8AC3E}">
        <p14:creationId xmlns:p14="http://schemas.microsoft.com/office/powerpoint/2010/main" val="1446221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3"/>
          <a:srcRect/>
          <a:stretch>
            <a:fillRect/>
          </a:stretch>
        </p:blipFill>
        <p:spPr bwMode="auto">
          <a:xfrm>
            <a:off x="1" y="69827"/>
            <a:ext cx="4290646" cy="707886"/>
          </a:xfrm>
          <a:prstGeom prst="rect">
            <a:avLst/>
          </a:prstGeom>
          <a:noFill/>
          <a:ln w="9525">
            <a:noFill/>
            <a:miter lim="800000"/>
            <a:headEnd/>
            <a:tailEnd/>
          </a:ln>
        </p:spPr>
      </p:pic>
      <p:sp>
        <p:nvSpPr>
          <p:cNvPr id="9" name="CasellaDiTesto 8">
            <a:extLst>
              <a:ext uri="{FF2B5EF4-FFF2-40B4-BE49-F238E27FC236}">
                <a16:creationId xmlns:a16="http://schemas.microsoft.com/office/drawing/2014/main" id="{1D2DB6B7-D4E6-4D0D-9E5D-D50985962466}"/>
              </a:ext>
            </a:extLst>
          </p:cNvPr>
          <p:cNvSpPr txBox="1"/>
          <p:nvPr/>
        </p:nvSpPr>
        <p:spPr>
          <a:xfrm>
            <a:off x="2335237" y="1191289"/>
            <a:ext cx="8440615" cy="1015663"/>
          </a:xfrm>
          <a:prstGeom prst="rect">
            <a:avLst/>
          </a:prstGeom>
          <a:noFill/>
        </p:spPr>
        <p:txBody>
          <a:bodyPr wrap="square">
            <a:spAutoFit/>
          </a:bodyPr>
          <a:lstStyle/>
          <a:p>
            <a:pPr algn="ctr"/>
            <a:r>
              <a:rPr lang="it-IT" sz="2000" b="1" dirty="0"/>
              <a:t>Secondo la sua esperienza sono state attivate da parte dei servizi strategie e offerte terapeutiche integrative rivolte ai giocatori d’azzardo per far fronte all’emergenza? </a:t>
            </a:r>
          </a:p>
        </p:txBody>
      </p:sp>
      <p:graphicFrame>
        <p:nvGraphicFramePr>
          <p:cNvPr id="7" name="Tabella 6">
            <a:extLst>
              <a:ext uri="{FF2B5EF4-FFF2-40B4-BE49-F238E27FC236}">
                <a16:creationId xmlns:a16="http://schemas.microsoft.com/office/drawing/2014/main" id="{6F2C430E-7914-41FA-A23C-EA7DD6733044}"/>
              </a:ext>
            </a:extLst>
          </p:cNvPr>
          <p:cNvGraphicFramePr>
            <a:graphicFrameLocks noGrp="1"/>
          </p:cNvGraphicFramePr>
          <p:nvPr>
            <p:extLst>
              <p:ext uri="{D42A27DB-BD31-4B8C-83A1-F6EECF244321}">
                <p14:modId xmlns:p14="http://schemas.microsoft.com/office/powerpoint/2010/main" val="4250489321"/>
              </p:ext>
            </p:extLst>
          </p:nvPr>
        </p:nvGraphicFramePr>
        <p:xfrm>
          <a:off x="4445392" y="2208628"/>
          <a:ext cx="6133512" cy="2223135"/>
        </p:xfrm>
        <a:graphic>
          <a:graphicData uri="http://schemas.openxmlformats.org/drawingml/2006/table">
            <a:tbl>
              <a:tblPr>
                <a:tableStyleId>{5C22544A-7EE6-4342-B048-85BDC9FD1C3A}</a:tableStyleId>
              </a:tblPr>
              <a:tblGrid>
                <a:gridCol w="6133512">
                  <a:extLst>
                    <a:ext uri="{9D8B030D-6E8A-4147-A177-3AD203B41FA5}">
                      <a16:colId xmlns:a16="http://schemas.microsoft.com/office/drawing/2014/main" val="1547828968"/>
                    </a:ext>
                  </a:extLst>
                </a:gridCol>
              </a:tblGrid>
              <a:tr h="200025">
                <a:tc>
                  <a:txBody>
                    <a:bodyPr/>
                    <a:lstStyle/>
                    <a:p>
                      <a:pPr marL="285750" indent="-285750" algn="l" fontAlgn="b">
                        <a:buFont typeface="Arial" pitchFamily="34" charset="0"/>
                        <a:buChar char="•"/>
                      </a:pPr>
                      <a:r>
                        <a:rPr lang="it-IT" sz="1800" b="0" u="none" strike="noStrike" dirty="0">
                          <a:effectLst/>
                          <a:latin typeface="+mn-lt"/>
                        </a:rPr>
                        <a:t>I progetti regionali </a:t>
                      </a:r>
                      <a:endParaRPr lang="it-IT"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821787852"/>
                  </a:ext>
                </a:extLst>
              </a:tr>
              <a:tr h="200025">
                <a:tc>
                  <a:txBody>
                    <a:bodyPr/>
                    <a:lstStyle/>
                    <a:p>
                      <a:pPr marL="285750" indent="-285750" algn="l" fontAlgn="b">
                        <a:buFont typeface="Arial" pitchFamily="34" charset="0"/>
                        <a:buChar char="•"/>
                      </a:pPr>
                      <a:r>
                        <a:rPr lang="it-IT" sz="1800" b="0" u="none" strike="noStrike" dirty="0">
                          <a:effectLst/>
                          <a:latin typeface="+mn-lt"/>
                        </a:rPr>
                        <a:t>Alcuni enti hanno continuato i loro servizi utilizzando anche modalità a distanza</a:t>
                      </a:r>
                      <a:endParaRPr lang="it-IT"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893830517"/>
                  </a:ext>
                </a:extLst>
              </a:tr>
              <a:tr h="200025">
                <a:tc>
                  <a:txBody>
                    <a:bodyPr/>
                    <a:lstStyle/>
                    <a:p>
                      <a:pPr marL="285750" indent="-285750" algn="l" fontAlgn="b">
                        <a:buFont typeface="Arial" pitchFamily="34" charset="0"/>
                        <a:buChar char="•"/>
                      </a:pPr>
                      <a:r>
                        <a:rPr lang="it-IT" sz="1800" b="0" i="0" u="none" strike="noStrike" dirty="0">
                          <a:solidFill>
                            <a:srgbClr val="000000"/>
                          </a:solidFill>
                          <a:effectLst/>
                          <a:latin typeface="+mn-lt"/>
                        </a:rPr>
                        <a:t>Regolamentazione comune per tutto il territorio</a:t>
                      </a:r>
                    </a:p>
                    <a:p>
                      <a:pPr marL="285750" indent="-285750" algn="l" fontAlgn="b">
                        <a:buFont typeface="Arial" pitchFamily="34" charset="0"/>
                        <a:buChar char="•"/>
                      </a:pPr>
                      <a:r>
                        <a:rPr lang="it-IT" sz="1800" b="0" i="0" u="none" strike="noStrike" dirty="0">
                          <a:solidFill>
                            <a:srgbClr val="000000"/>
                          </a:solidFill>
                          <a:effectLst/>
                          <a:latin typeface="+mn-lt"/>
                        </a:rPr>
                        <a:t>Maggiore</a:t>
                      </a:r>
                      <a:r>
                        <a:rPr lang="it-IT" sz="1800" b="0" i="0" u="none" strike="noStrike" baseline="0" dirty="0">
                          <a:solidFill>
                            <a:srgbClr val="000000"/>
                          </a:solidFill>
                          <a:effectLst/>
                          <a:latin typeface="+mn-lt"/>
                        </a:rPr>
                        <a:t> diffusione sociale dei servizi e della problematica</a:t>
                      </a:r>
                    </a:p>
                    <a:p>
                      <a:pPr algn="l" fontAlgn="b"/>
                      <a:endParaRPr lang="it-IT" sz="1800" b="0" i="0" u="none" strike="noStrike" baseline="0" dirty="0">
                        <a:solidFill>
                          <a:srgbClr val="000000"/>
                        </a:solidFill>
                        <a:effectLst/>
                        <a:latin typeface="+mn-lt"/>
                      </a:endParaRPr>
                    </a:p>
                    <a:p>
                      <a:pPr algn="l" fontAlgn="b"/>
                      <a:endParaRPr lang="it-IT" sz="1800" b="0" i="0" u="none" strike="noStrike" baseline="0" dirty="0">
                        <a:solidFill>
                          <a:srgbClr val="000000"/>
                        </a:solidFill>
                        <a:effectLst/>
                        <a:latin typeface="+mn-lt"/>
                      </a:endParaRPr>
                    </a:p>
                    <a:p>
                      <a:pPr marL="285750" indent="-285750" algn="l" fontAlgn="b">
                        <a:buFont typeface="Arial" pitchFamily="34" charset="0"/>
                        <a:buChar char="•"/>
                      </a:pPr>
                      <a:r>
                        <a:rPr lang="it-IT" sz="1800" b="0" i="0" u="none" strike="noStrike" baseline="0" dirty="0">
                          <a:solidFill>
                            <a:srgbClr val="000000"/>
                          </a:solidFill>
                          <a:effectLst/>
                          <a:latin typeface="+mn-lt"/>
                        </a:rPr>
                        <a:t>No, rimane poca la sinergia tra pubblico e privato sociale</a:t>
                      </a:r>
                      <a:endParaRPr lang="it-IT"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134032123"/>
                  </a:ext>
                </a:extLst>
              </a:tr>
            </a:tbl>
          </a:graphicData>
        </a:graphic>
      </p:graphicFrame>
      <p:graphicFrame>
        <p:nvGraphicFramePr>
          <p:cNvPr id="8" name="Grafico 7">
            <a:extLst>
              <a:ext uri="{FF2B5EF4-FFF2-40B4-BE49-F238E27FC236}">
                <a16:creationId xmlns:a16="http://schemas.microsoft.com/office/drawing/2014/main" id="{36CE81B4-A5E4-4D05-B735-35C14A4BBA24}"/>
              </a:ext>
            </a:extLst>
          </p:cNvPr>
          <p:cNvGraphicFramePr>
            <a:graphicFrameLocks/>
          </p:cNvGraphicFramePr>
          <p:nvPr>
            <p:extLst>
              <p:ext uri="{D42A27DB-BD31-4B8C-83A1-F6EECF244321}">
                <p14:modId xmlns:p14="http://schemas.microsoft.com/office/powerpoint/2010/main" val="609353752"/>
              </p:ext>
            </p:extLst>
          </p:nvPr>
        </p:nvGraphicFramePr>
        <p:xfrm>
          <a:off x="914400" y="1871003"/>
          <a:ext cx="2028643" cy="32953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327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3"/>
          <a:srcRect/>
          <a:stretch>
            <a:fillRect/>
          </a:stretch>
        </p:blipFill>
        <p:spPr bwMode="auto">
          <a:xfrm>
            <a:off x="1" y="69827"/>
            <a:ext cx="4290646" cy="707886"/>
          </a:xfrm>
          <a:prstGeom prst="rect">
            <a:avLst/>
          </a:prstGeom>
          <a:noFill/>
          <a:ln w="9525">
            <a:noFill/>
            <a:miter lim="800000"/>
            <a:headEnd/>
            <a:tailEnd/>
          </a:ln>
        </p:spPr>
      </p:pic>
      <p:sp>
        <p:nvSpPr>
          <p:cNvPr id="9" name="CasellaDiTesto 8">
            <a:extLst>
              <a:ext uri="{FF2B5EF4-FFF2-40B4-BE49-F238E27FC236}">
                <a16:creationId xmlns:a16="http://schemas.microsoft.com/office/drawing/2014/main" id="{1D2DB6B7-D4E6-4D0D-9E5D-D50985962466}"/>
              </a:ext>
            </a:extLst>
          </p:cNvPr>
          <p:cNvSpPr txBox="1"/>
          <p:nvPr/>
        </p:nvSpPr>
        <p:spPr>
          <a:xfrm>
            <a:off x="2954216" y="439159"/>
            <a:ext cx="8440615" cy="677108"/>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Quali azioni ritiene potrebbero essere intraprese complessivamente per migliorare l’offerta terapeutica rivolta ai giocatori patologici?</a:t>
            </a:r>
            <a:r>
              <a:rPr lang="it-IT" sz="2000" dirty="0"/>
              <a:t> </a:t>
            </a:r>
            <a:endParaRPr lang="it-IT" sz="2000" b="1" dirty="0"/>
          </a:p>
        </p:txBody>
      </p:sp>
      <p:graphicFrame>
        <p:nvGraphicFramePr>
          <p:cNvPr id="2" name="Tabella 1">
            <a:extLst>
              <a:ext uri="{FF2B5EF4-FFF2-40B4-BE49-F238E27FC236}">
                <a16:creationId xmlns:a16="http://schemas.microsoft.com/office/drawing/2014/main" id="{F2F66CCD-CEE3-44AD-A263-1842A2AB9303}"/>
              </a:ext>
            </a:extLst>
          </p:cNvPr>
          <p:cNvGraphicFramePr>
            <a:graphicFrameLocks noGrp="1"/>
          </p:cNvGraphicFramePr>
          <p:nvPr>
            <p:extLst>
              <p:ext uri="{D42A27DB-BD31-4B8C-83A1-F6EECF244321}">
                <p14:modId xmlns:p14="http://schemas.microsoft.com/office/powerpoint/2010/main" val="3315743130"/>
              </p:ext>
            </p:extLst>
          </p:nvPr>
        </p:nvGraphicFramePr>
        <p:xfrm>
          <a:off x="244888" y="1147045"/>
          <a:ext cx="11459431" cy="4832550"/>
        </p:xfrm>
        <a:graphic>
          <a:graphicData uri="http://schemas.openxmlformats.org/drawingml/2006/table">
            <a:tbl>
              <a:tblPr>
                <a:tableStyleId>{5C22544A-7EE6-4342-B048-85BDC9FD1C3A}</a:tableStyleId>
              </a:tblPr>
              <a:tblGrid>
                <a:gridCol w="11459431">
                  <a:extLst>
                    <a:ext uri="{9D8B030D-6E8A-4147-A177-3AD203B41FA5}">
                      <a16:colId xmlns:a16="http://schemas.microsoft.com/office/drawing/2014/main" val="2312819156"/>
                    </a:ext>
                  </a:extLst>
                </a:gridCol>
              </a:tblGrid>
              <a:tr h="107865">
                <a:tc>
                  <a:txBody>
                    <a:bodyPr/>
                    <a:lstStyle/>
                    <a:p>
                      <a:pPr algn="l" fontAlgn="b"/>
                      <a:r>
                        <a:rPr lang="it-IT" sz="1200" u="none" strike="noStrike" dirty="0">
                          <a:effectLst/>
                        </a:rPr>
                        <a:t>Attivazione</a:t>
                      </a:r>
                      <a:r>
                        <a:rPr lang="it-IT" sz="1200" u="none" strike="noStrike" baseline="0" dirty="0">
                          <a:effectLst/>
                        </a:rPr>
                        <a:t> di un </a:t>
                      </a:r>
                      <a:r>
                        <a:rPr lang="it-IT" sz="1200" u="none" strike="noStrike" dirty="0">
                          <a:effectLst/>
                        </a:rPr>
                        <a:t>accompagnamento da parte dei servizi territoriali al </a:t>
                      </a:r>
                      <a:r>
                        <a:rPr lang="it-IT" sz="1200" u="none" strike="noStrike" dirty="0" err="1">
                          <a:effectLst/>
                        </a:rPr>
                        <a:t>SerD</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2224523732"/>
                  </a:ext>
                </a:extLst>
              </a:tr>
              <a:tr h="209385">
                <a:tc>
                  <a:txBody>
                    <a:bodyPr/>
                    <a:lstStyle/>
                    <a:p>
                      <a:pPr algn="l" fontAlgn="b"/>
                      <a:r>
                        <a:rPr lang="it-IT" sz="1200" u="none" strike="noStrike" dirty="0">
                          <a:effectLst/>
                        </a:rPr>
                        <a:t>Promozione</a:t>
                      </a:r>
                      <a:r>
                        <a:rPr lang="it-IT" sz="1200" u="none" strike="noStrike" baseline="0" dirty="0">
                          <a:effectLst/>
                        </a:rPr>
                        <a:t> di momenti formativi rivolti  a tutta la rete territoriale</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4219815850"/>
                  </a:ext>
                </a:extLst>
              </a:tr>
              <a:tr h="107865">
                <a:tc>
                  <a:txBody>
                    <a:bodyPr/>
                    <a:lstStyle/>
                    <a:p>
                      <a:pPr algn="l" fontAlgn="b"/>
                      <a:r>
                        <a:rPr lang="it-IT" sz="1200" u="none" strike="noStrike" dirty="0">
                          <a:effectLst/>
                        </a:rPr>
                        <a:t>Apertura di strutture riabilitative residenziali </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3788045080"/>
                  </a:ext>
                </a:extLst>
              </a:tr>
              <a:tr h="107865">
                <a:tc>
                  <a:txBody>
                    <a:bodyPr/>
                    <a:lstStyle/>
                    <a:p>
                      <a:pPr algn="l" fontAlgn="b"/>
                      <a:r>
                        <a:rPr lang="it-IT" sz="1200" u="none" strike="noStrike" dirty="0">
                          <a:effectLst/>
                        </a:rPr>
                        <a:t>Implemento di sportelli informativi</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966137592"/>
                  </a:ext>
                </a:extLst>
              </a:tr>
              <a:tr h="310905">
                <a:tc>
                  <a:txBody>
                    <a:bodyPr/>
                    <a:lstStyle/>
                    <a:p>
                      <a:pPr algn="l" fontAlgn="b"/>
                      <a:r>
                        <a:rPr lang="it-IT" sz="1200" u="none" strike="noStrike">
                          <a:effectLst/>
                        </a:rPr>
                        <a:t>Una migliore integrazione tra le reti territoriali. Una maggiore attenzione da parte dei servizi rivolti alle famiglie (consultori in particolare) al supporto familiare ed alla presa in carico delle difficoltà all'interno del nucleo</a:t>
                      </a:r>
                      <a:endParaRPr lang="it-IT" sz="1200" b="0" i="0" u="none" strike="noStrike">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3391085952"/>
                  </a:ext>
                </a:extLst>
              </a:tr>
              <a:tr h="310905">
                <a:tc>
                  <a:txBody>
                    <a:bodyPr/>
                    <a:lstStyle/>
                    <a:p>
                      <a:pPr algn="l" fontAlgn="b"/>
                      <a:r>
                        <a:rPr lang="it-IT" sz="1200" u="none" strike="noStrike" dirty="0" err="1">
                          <a:effectLst/>
                        </a:rPr>
                        <a:t>Piu</a:t>
                      </a:r>
                      <a:r>
                        <a:rPr lang="it-IT" sz="1200" u="none" strike="noStrike" dirty="0">
                          <a:effectLst/>
                        </a:rPr>
                        <a:t> sinergia tra servizi/enti e gruppi, più lavoro di rete. </a:t>
                      </a:r>
                    </a:p>
                    <a:p>
                      <a:pPr algn="l" fontAlgn="b"/>
                      <a:r>
                        <a:rPr lang="it-IT" sz="1200" u="none" strike="noStrike" dirty="0">
                          <a:effectLst/>
                        </a:rPr>
                        <a:t>Aumentare le capacità di intercettazione sul mondo online. Più interventi di sensibilizzazione e formazione nelle scuole . </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1607522382"/>
                  </a:ext>
                </a:extLst>
              </a:tr>
              <a:tr h="107865">
                <a:tc>
                  <a:txBody>
                    <a:bodyPr/>
                    <a:lstStyle/>
                    <a:p>
                      <a:pPr algn="l" fontAlgn="b"/>
                      <a:r>
                        <a:rPr lang="it-IT" sz="1200" u="none" strike="noStrike">
                          <a:effectLst/>
                        </a:rPr>
                        <a:t>Collaborazione nel rispetto dei ruoli tra pubblico e privato sociale</a:t>
                      </a:r>
                      <a:endParaRPr lang="it-IT" sz="1200" b="0" i="0" u="none" strike="noStrike">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156465741"/>
                  </a:ext>
                </a:extLst>
              </a:tr>
              <a:tr h="107865">
                <a:tc>
                  <a:txBody>
                    <a:bodyPr/>
                    <a:lstStyle/>
                    <a:p>
                      <a:pPr algn="l" fontAlgn="b"/>
                      <a:r>
                        <a:rPr lang="it-IT" sz="1200" u="none" strike="noStrike" dirty="0">
                          <a:effectLst/>
                        </a:rPr>
                        <a:t>Collaborazione tra servizi sociali e associazioni del territorio</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283618720"/>
                  </a:ext>
                </a:extLst>
              </a:tr>
              <a:tr h="107865">
                <a:tc>
                  <a:txBody>
                    <a:bodyPr/>
                    <a:lstStyle/>
                    <a:p>
                      <a:pPr algn="l" fontAlgn="b"/>
                      <a:r>
                        <a:rPr lang="it-IT" sz="1200" u="none" strike="noStrike">
                          <a:effectLst/>
                        </a:rPr>
                        <a:t>Visibilità dei servizi attivi</a:t>
                      </a:r>
                      <a:endParaRPr lang="it-IT" sz="1200" b="0" i="0" u="none" strike="noStrike">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1350188359"/>
                  </a:ext>
                </a:extLst>
              </a:tr>
              <a:tr h="209385">
                <a:tc>
                  <a:txBody>
                    <a:bodyPr/>
                    <a:lstStyle/>
                    <a:p>
                      <a:pPr algn="l" fontAlgn="b"/>
                      <a:r>
                        <a:rPr lang="it-IT" sz="1200" u="none" strike="noStrike" dirty="0">
                          <a:effectLst/>
                        </a:rPr>
                        <a:t>Formazione di strategia per gli operatori di base al fine di costruire una passaggio migliore al servizio specialistico</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2676728370"/>
                  </a:ext>
                </a:extLst>
              </a:tr>
              <a:tr h="107865">
                <a:tc>
                  <a:txBody>
                    <a:bodyPr/>
                    <a:lstStyle/>
                    <a:p>
                      <a:pPr algn="l" fontAlgn="b"/>
                      <a:r>
                        <a:rPr lang="it-IT" sz="1200" b="0" i="0" u="none" strike="noStrike" dirty="0">
                          <a:solidFill>
                            <a:srgbClr val="000000"/>
                          </a:solidFill>
                          <a:effectLst/>
                          <a:latin typeface="Arial" panose="020B0604020202020204" pitchFamily="34" charset="0"/>
                        </a:rPr>
                        <a:t>Potenziare le misure di tutela dei giocatori (Amministratore di Sostegno)</a:t>
                      </a:r>
                    </a:p>
                  </a:txBody>
                  <a:tcPr marL="6345" marR="6345" marT="6345" marB="0" anchor="b"/>
                </a:tc>
                <a:extLst>
                  <a:ext uri="{0D108BD9-81ED-4DB2-BD59-A6C34878D82A}">
                    <a16:rowId xmlns:a16="http://schemas.microsoft.com/office/drawing/2014/main" val="1430394975"/>
                  </a:ext>
                </a:extLst>
              </a:tr>
              <a:tr h="107865">
                <a:tc>
                  <a:txBody>
                    <a:bodyPr/>
                    <a:lstStyle/>
                    <a:p>
                      <a:pPr algn="l" fontAlgn="b"/>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23821229"/>
                  </a:ext>
                </a:extLst>
              </a:tr>
              <a:tr h="107865">
                <a:tc>
                  <a:txBody>
                    <a:bodyPr/>
                    <a:lstStyle/>
                    <a:p>
                      <a:pPr algn="l" fontAlgn="b"/>
                      <a:r>
                        <a:rPr lang="it-IT" sz="1200" b="0" i="0" u="none" strike="noStrike" dirty="0">
                          <a:solidFill>
                            <a:srgbClr val="000000"/>
                          </a:solidFill>
                          <a:effectLst/>
                          <a:latin typeface="Arial" panose="020B0604020202020204" pitchFamily="34" charset="0"/>
                        </a:rPr>
                        <a:t>Favorire una maggiore conoscenza del fenomeno</a:t>
                      </a:r>
                    </a:p>
                  </a:txBody>
                  <a:tcPr marL="6345" marR="6345" marT="6345" marB="0" anchor="b"/>
                </a:tc>
                <a:extLst>
                  <a:ext uri="{0D108BD9-81ED-4DB2-BD59-A6C34878D82A}">
                    <a16:rowId xmlns:a16="http://schemas.microsoft.com/office/drawing/2014/main" val="4122410993"/>
                  </a:ext>
                </a:extLst>
              </a:tr>
              <a:tr h="107865">
                <a:tc>
                  <a:txBody>
                    <a:bodyPr/>
                    <a:lstStyle/>
                    <a:p>
                      <a:pPr algn="l" fontAlgn="b"/>
                      <a:r>
                        <a:rPr lang="it-IT" sz="1200" u="none" strike="noStrike" dirty="0">
                          <a:effectLst/>
                        </a:rPr>
                        <a:t>Maggiori spazi di ascolto soprattutto per i familiari</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152942411"/>
                  </a:ext>
                </a:extLst>
              </a:tr>
              <a:tr h="107865">
                <a:tc>
                  <a:txBody>
                    <a:bodyPr/>
                    <a:lstStyle/>
                    <a:p>
                      <a:pPr algn="l" fontAlgn="b"/>
                      <a:r>
                        <a:rPr lang="it-IT" sz="1200" u="none" strike="noStrike" dirty="0">
                          <a:effectLst/>
                        </a:rPr>
                        <a:t>Coinvolgere I</a:t>
                      </a:r>
                      <a:r>
                        <a:rPr lang="it-IT" sz="1200" u="none" strike="noStrike" baseline="0" dirty="0">
                          <a:effectLst/>
                        </a:rPr>
                        <a:t> </a:t>
                      </a:r>
                      <a:r>
                        <a:rPr lang="it-IT" sz="1200" u="none" strike="noStrike" dirty="0">
                          <a:effectLst/>
                        </a:rPr>
                        <a:t>giocatori in attività creative</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510257190"/>
                  </a:ext>
                </a:extLst>
              </a:tr>
              <a:tr h="107865">
                <a:tc>
                  <a:txBody>
                    <a:bodyPr/>
                    <a:lstStyle/>
                    <a:p>
                      <a:pPr algn="l" fontAlgn="b"/>
                      <a:r>
                        <a:rPr lang="it-IT" sz="1200" u="none" strike="noStrike">
                          <a:effectLst/>
                        </a:rPr>
                        <a:t>Diffondere informazioni in merito a quali potrebbero essere gli aiuti e i sostegni. </a:t>
                      </a:r>
                      <a:endParaRPr lang="it-IT" sz="1200" b="0" i="0" u="none" strike="noStrike">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328462227"/>
                  </a:ext>
                </a:extLst>
              </a:tr>
              <a:tr h="209385">
                <a:tc>
                  <a:txBody>
                    <a:bodyPr/>
                    <a:lstStyle/>
                    <a:p>
                      <a:pPr algn="l" fontAlgn="b"/>
                      <a:r>
                        <a:rPr lang="it-IT" sz="1200" u="none" strike="noStrike">
                          <a:effectLst/>
                        </a:rPr>
                        <a:t>Condivisione capillare sul territorio delle iniziative e dei progetti di prevenzione al gioco d'azzardo patologico</a:t>
                      </a:r>
                      <a:endParaRPr lang="it-IT" sz="1200" b="0" i="0" u="none" strike="noStrike">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3363126045"/>
                  </a:ext>
                </a:extLst>
              </a:tr>
              <a:tr h="107865">
                <a:tc>
                  <a:txBody>
                    <a:bodyPr/>
                    <a:lstStyle/>
                    <a:p>
                      <a:pPr algn="l" fontAlgn="b"/>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257664700"/>
                  </a:ext>
                </a:extLst>
              </a:tr>
              <a:tr h="209385">
                <a:tc>
                  <a:txBody>
                    <a:bodyPr/>
                    <a:lstStyle/>
                    <a:p>
                      <a:pPr algn="l" fontAlgn="b"/>
                      <a:r>
                        <a:rPr lang="it-IT" sz="1200" u="none" strike="noStrike" dirty="0">
                          <a:effectLst/>
                        </a:rPr>
                        <a:t>Attivazione</a:t>
                      </a:r>
                      <a:r>
                        <a:rPr lang="it-IT" sz="1200" u="none" strike="noStrike" baseline="0" dirty="0">
                          <a:effectLst/>
                        </a:rPr>
                        <a:t> di c</a:t>
                      </a:r>
                      <a:r>
                        <a:rPr lang="it-IT" sz="1200" u="none" strike="noStrike" dirty="0">
                          <a:effectLst/>
                        </a:rPr>
                        <a:t>orsi  di educazione finanziaria</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2645392189"/>
                  </a:ext>
                </a:extLst>
              </a:tr>
              <a:tr h="209385">
                <a:tc>
                  <a:txBody>
                    <a:bodyPr/>
                    <a:lstStyle/>
                    <a:p>
                      <a:pPr algn="l" fontAlgn="b"/>
                      <a:r>
                        <a:rPr lang="it-IT" sz="1200" u="none" strike="noStrike" dirty="0">
                          <a:effectLst/>
                        </a:rPr>
                        <a:t>Potrebbero essere più funzionali interventi educativi in stretta sinergia  con controlli sanitari e psicologici.</a:t>
                      </a:r>
                      <a:endParaRPr lang="it-IT" sz="120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3539810901"/>
                  </a:ext>
                </a:extLst>
              </a:tr>
              <a:tr h="107865">
                <a:tc>
                  <a:txBody>
                    <a:bodyPr/>
                    <a:lstStyle/>
                    <a:p>
                      <a:pPr algn="l" fontAlgn="b"/>
                      <a:r>
                        <a:rPr lang="it-IT" sz="1200" u="none" strike="noStrike" dirty="0">
                          <a:effectLst/>
                        </a:rPr>
                        <a:t>più attività informative nelle scuole già a partire dalla scuola secondaria di primo grado </a:t>
                      </a:r>
                    </a:p>
                    <a:p>
                      <a:pPr algn="l" fontAlgn="b"/>
                      <a:r>
                        <a:rPr lang="it-IT" sz="1200" b="0" i="0" u="none" strike="noStrike" dirty="0">
                          <a:solidFill>
                            <a:srgbClr val="000000"/>
                          </a:solidFill>
                          <a:effectLst/>
                          <a:latin typeface="Arial" panose="020B0604020202020204" pitchFamily="34" charset="0"/>
                        </a:rPr>
                        <a:t>Abolire il gioco d’azzardo dall’intero territorio nazionale</a:t>
                      </a:r>
                    </a:p>
                  </a:txBody>
                  <a:tcPr marL="6345" marR="6345" marT="6345" marB="0" anchor="b"/>
                </a:tc>
                <a:extLst>
                  <a:ext uri="{0D108BD9-81ED-4DB2-BD59-A6C34878D82A}">
                    <a16:rowId xmlns:a16="http://schemas.microsoft.com/office/drawing/2014/main" val="1821458351"/>
                  </a:ext>
                </a:extLst>
              </a:tr>
              <a:tr h="209385">
                <a:tc>
                  <a:txBody>
                    <a:bodyPr/>
                    <a:lstStyle/>
                    <a:p>
                      <a:pPr algn="l" fontAlgn="b"/>
                      <a:endParaRPr lang="it-IT" sz="1050" b="0" i="0" u="none" strike="noStrike" dirty="0">
                        <a:solidFill>
                          <a:srgbClr val="000000"/>
                        </a:solidFill>
                        <a:effectLst/>
                        <a:latin typeface="Arial" panose="020B0604020202020204" pitchFamily="34" charset="0"/>
                      </a:endParaRPr>
                    </a:p>
                  </a:txBody>
                  <a:tcPr marL="6345" marR="6345" marT="6345" marB="0" anchor="b"/>
                </a:tc>
                <a:extLst>
                  <a:ext uri="{0D108BD9-81ED-4DB2-BD59-A6C34878D82A}">
                    <a16:rowId xmlns:a16="http://schemas.microsoft.com/office/drawing/2014/main" val="2231149738"/>
                  </a:ext>
                </a:extLst>
              </a:tr>
            </a:tbl>
          </a:graphicData>
        </a:graphic>
      </p:graphicFrame>
    </p:spTree>
    <p:extLst>
      <p:ext uri="{BB962C8B-B14F-4D97-AF65-F5344CB8AC3E}">
        <p14:creationId xmlns:p14="http://schemas.microsoft.com/office/powerpoint/2010/main" val="48775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3"/>
          <a:srcRect/>
          <a:stretch>
            <a:fillRect/>
          </a:stretch>
        </p:blipFill>
        <p:spPr bwMode="auto">
          <a:xfrm>
            <a:off x="1" y="69827"/>
            <a:ext cx="4290646" cy="707886"/>
          </a:xfrm>
          <a:prstGeom prst="rect">
            <a:avLst/>
          </a:prstGeom>
          <a:noFill/>
          <a:ln w="9525">
            <a:noFill/>
            <a:miter lim="800000"/>
            <a:headEnd/>
            <a:tailEnd/>
          </a:ln>
        </p:spPr>
      </p:pic>
      <p:sp>
        <p:nvSpPr>
          <p:cNvPr id="9" name="CasellaDiTesto 8">
            <a:extLst>
              <a:ext uri="{FF2B5EF4-FFF2-40B4-BE49-F238E27FC236}">
                <a16:creationId xmlns:a16="http://schemas.microsoft.com/office/drawing/2014/main" id="{1D2DB6B7-D4E6-4D0D-9E5D-D50985962466}"/>
              </a:ext>
            </a:extLst>
          </p:cNvPr>
          <p:cNvSpPr txBox="1"/>
          <p:nvPr/>
        </p:nvSpPr>
        <p:spPr>
          <a:xfrm>
            <a:off x="2145324" y="931527"/>
            <a:ext cx="8440615" cy="646331"/>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È interessato ad approfondire da un punto di vista formativo il tema del gioco d’azzardo?</a:t>
            </a:r>
            <a:endParaRPr lang="it-IT" sz="2000" b="1" dirty="0"/>
          </a:p>
        </p:txBody>
      </p:sp>
      <p:graphicFrame>
        <p:nvGraphicFramePr>
          <p:cNvPr id="6" name="Grafico 5">
            <a:extLst>
              <a:ext uri="{FF2B5EF4-FFF2-40B4-BE49-F238E27FC236}">
                <a16:creationId xmlns:a16="http://schemas.microsoft.com/office/drawing/2014/main" id="{43892605-3BCF-44C9-93F0-7F28C1347F0A}"/>
              </a:ext>
            </a:extLst>
          </p:cNvPr>
          <p:cNvGraphicFramePr>
            <a:graphicFrameLocks/>
          </p:cNvGraphicFramePr>
          <p:nvPr>
            <p:extLst>
              <p:ext uri="{D42A27DB-BD31-4B8C-83A1-F6EECF244321}">
                <p14:modId xmlns:p14="http://schemas.microsoft.com/office/powerpoint/2010/main" val="697097866"/>
              </p:ext>
            </p:extLst>
          </p:nvPr>
        </p:nvGraphicFramePr>
        <p:xfrm>
          <a:off x="-9377" y="2016234"/>
          <a:ext cx="6105377" cy="40092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ella 2">
            <a:extLst>
              <a:ext uri="{FF2B5EF4-FFF2-40B4-BE49-F238E27FC236}">
                <a16:creationId xmlns:a16="http://schemas.microsoft.com/office/drawing/2014/main" id="{AF47E285-3E71-47AE-8B17-052A5242170E}"/>
              </a:ext>
            </a:extLst>
          </p:cNvPr>
          <p:cNvGraphicFramePr>
            <a:graphicFrameLocks noGrp="1"/>
          </p:cNvGraphicFramePr>
          <p:nvPr>
            <p:extLst>
              <p:ext uri="{D42A27DB-BD31-4B8C-83A1-F6EECF244321}">
                <p14:modId xmlns:p14="http://schemas.microsoft.com/office/powerpoint/2010/main" val="1130261291"/>
              </p:ext>
            </p:extLst>
          </p:nvPr>
        </p:nvGraphicFramePr>
        <p:xfrm>
          <a:off x="6574303" y="2219865"/>
          <a:ext cx="5242560" cy="2483616"/>
        </p:xfrm>
        <a:graphic>
          <a:graphicData uri="http://schemas.openxmlformats.org/drawingml/2006/table">
            <a:tbl>
              <a:tblPr>
                <a:tableStyleId>{5C22544A-7EE6-4342-B048-85BDC9FD1C3A}</a:tableStyleId>
              </a:tblPr>
              <a:tblGrid>
                <a:gridCol w="3287149">
                  <a:extLst>
                    <a:ext uri="{9D8B030D-6E8A-4147-A177-3AD203B41FA5}">
                      <a16:colId xmlns:a16="http://schemas.microsoft.com/office/drawing/2014/main" val="403783762"/>
                    </a:ext>
                  </a:extLst>
                </a:gridCol>
                <a:gridCol w="1955411">
                  <a:extLst>
                    <a:ext uri="{9D8B030D-6E8A-4147-A177-3AD203B41FA5}">
                      <a16:colId xmlns:a16="http://schemas.microsoft.com/office/drawing/2014/main" val="4099617548"/>
                    </a:ext>
                  </a:extLst>
                </a:gridCol>
              </a:tblGrid>
              <a:tr h="161925">
                <a:tc>
                  <a:txBody>
                    <a:bodyPr/>
                    <a:lstStyle/>
                    <a:p>
                      <a:pPr algn="l" fontAlgn="b">
                        <a:lnSpc>
                          <a:spcPct val="150000"/>
                        </a:lnSpc>
                      </a:pPr>
                      <a:r>
                        <a:rPr lang="it-IT" sz="1600" u="none" strike="noStrike" dirty="0">
                          <a:effectLst/>
                        </a:rPr>
                        <a:t>Rete dei servizi</a:t>
                      </a:r>
                      <a:endParaRPr lang="it-IT"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lnSpc>
                          <a:spcPct val="150000"/>
                        </a:lnSpc>
                      </a:pPr>
                      <a:r>
                        <a:rPr lang="it-IT" sz="1600" u="none" strike="noStrike" dirty="0">
                          <a:effectLst/>
                        </a:rPr>
                        <a:t>50</a:t>
                      </a:r>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11459982"/>
                  </a:ext>
                </a:extLst>
              </a:tr>
              <a:tr h="161925">
                <a:tc>
                  <a:txBody>
                    <a:bodyPr/>
                    <a:lstStyle/>
                    <a:p>
                      <a:pPr algn="l" fontAlgn="b">
                        <a:lnSpc>
                          <a:spcPct val="150000"/>
                        </a:lnSpc>
                      </a:pPr>
                      <a:r>
                        <a:rPr lang="it-IT" sz="1600" u="none" strike="noStrike" dirty="0">
                          <a:effectLst/>
                        </a:rPr>
                        <a:t>Segnali e sintomi di gioco problematico</a:t>
                      </a:r>
                      <a:endParaRPr lang="it-IT"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lnSpc>
                          <a:spcPct val="150000"/>
                        </a:lnSpc>
                      </a:pPr>
                      <a:r>
                        <a:rPr lang="it-IT" sz="1600" u="none" strike="noStrike" dirty="0">
                          <a:effectLst/>
                        </a:rPr>
                        <a:t>42</a:t>
                      </a:r>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12314471"/>
                  </a:ext>
                </a:extLst>
              </a:tr>
              <a:tr h="161925">
                <a:tc>
                  <a:txBody>
                    <a:bodyPr/>
                    <a:lstStyle/>
                    <a:p>
                      <a:pPr algn="l" fontAlgn="b">
                        <a:lnSpc>
                          <a:spcPct val="150000"/>
                        </a:lnSpc>
                      </a:pPr>
                      <a:r>
                        <a:rPr lang="it-IT" sz="1600" u="none" strike="noStrike" dirty="0">
                          <a:effectLst/>
                        </a:rPr>
                        <a:t> Trattamento</a:t>
                      </a:r>
                      <a:endParaRPr lang="it-IT"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lnSpc>
                          <a:spcPct val="150000"/>
                        </a:lnSpc>
                      </a:pPr>
                      <a:r>
                        <a:rPr lang="it-IT" sz="1600" u="none" strike="noStrike" dirty="0">
                          <a:effectLst/>
                        </a:rPr>
                        <a:t>37</a:t>
                      </a:r>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99378906"/>
                  </a:ext>
                </a:extLst>
              </a:tr>
              <a:tr h="278420">
                <a:tc>
                  <a:txBody>
                    <a:bodyPr/>
                    <a:lstStyle/>
                    <a:p>
                      <a:pPr algn="l" fontAlgn="b">
                        <a:lnSpc>
                          <a:spcPct val="150000"/>
                        </a:lnSpc>
                      </a:pPr>
                      <a:r>
                        <a:rPr lang="it-IT" sz="1600" u="none" strike="noStrike">
                          <a:effectLst/>
                        </a:rPr>
                        <a:t>Strumenti di tutela finanziaria</a:t>
                      </a:r>
                      <a:endParaRPr lang="it-IT"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lnSpc>
                          <a:spcPct val="150000"/>
                        </a:lnSpc>
                      </a:pPr>
                      <a:r>
                        <a:rPr lang="it-IT" sz="1600" u="none" strike="noStrike" dirty="0">
                          <a:effectLst/>
                        </a:rPr>
                        <a:t>27</a:t>
                      </a:r>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61867943"/>
                  </a:ext>
                </a:extLst>
              </a:tr>
              <a:tr h="161925">
                <a:tc>
                  <a:txBody>
                    <a:bodyPr/>
                    <a:lstStyle/>
                    <a:p>
                      <a:pPr algn="l" fontAlgn="b">
                        <a:lnSpc>
                          <a:spcPct val="150000"/>
                        </a:lnSpc>
                      </a:pPr>
                      <a:r>
                        <a:rPr lang="it-IT" sz="1600" u="none" strike="noStrike">
                          <a:effectLst/>
                        </a:rPr>
                        <a:t>Strumenti di screening</a:t>
                      </a:r>
                      <a:endParaRPr lang="it-IT"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lnSpc>
                          <a:spcPct val="150000"/>
                        </a:lnSpc>
                      </a:pPr>
                      <a:r>
                        <a:rPr lang="it-IT" sz="1600" u="none" strike="noStrike" dirty="0">
                          <a:effectLst/>
                        </a:rPr>
                        <a:t>19</a:t>
                      </a:r>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31876316"/>
                  </a:ext>
                </a:extLst>
              </a:tr>
              <a:tr h="171450">
                <a:tc>
                  <a:txBody>
                    <a:bodyPr/>
                    <a:lstStyle/>
                    <a:p>
                      <a:pPr algn="l" fontAlgn="b">
                        <a:lnSpc>
                          <a:spcPct val="150000"/>
                        </a:lnSpc>
                      </a:pPr>
                      <a:r>
                        <a:rPr lang="it-IT" sz="1600" u="none" strike="noStrike">
                          <a:effectLst/>
                        </a:rPr>
                        <a:t>Strumenti diagnostici</a:t>
                      </a:r>
                      <a:endParaRPr lang="it-IT"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lnSpc>
                          <a:spcPct val="150000"/>
                        </a:lnSpc>
                      </a:pPr>
                      <a:r>
                        <a:rPr lang="it-IT" sz="1600" u="none" strike="noStrike" dirty="0">
                          <a:effectLst/>
                        </a:rPr>
                        <a:t>14</a:t>
                      </a:r>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90013053"/>
                  </a:ext>
                </a:extLst>
              </a:tr>
              <a:tr h="161925">
                <a:tc>
                  <a:txBody>
                    <a:bodyPr/>
                    <a:lstStyle/>
                    <a:p>
                      <a:pPr algn="l" fontAlgn="b">
                        <a:lnSpc>
                          <a:spcPct val="150000"/>
                        </a:lnSpc>
                      </a:pPr>
                      <a:r>
                        <a:rPr lang="it-IT" sz="1600" u="none" strike="noStrike">
                          <a:effectLst/>
                        </a:rPr>
                        <a:t>Criteri diagnostici</a:t>
                      </a:r>
                      <a:endParaRPr lang="it-IT"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lnSpc>
                          <a:spcPct val="150000"/>
                        </a:lnSpc>
                      </a:pPr>
                      <a:r>
                        <a:rPr lang="it-IT" sz="1600" u="none" strike="noStrike" dirty="0">
                          <a:effectLst/>
                        </a:rPr>
                        <a:t>7</a:t>
                      </a:r>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39474664"/>
                  </a:ext>
                </a:extLst>
              </a:tr>
              <a:tr h="161925">
                <a:tc>
                  <a:txBody>
                    <a:bodyPr/>
                    <a:lstStyle/>
                    <a:p>
                      <a:pPr algn="l" fontAlgn="b">
                        <a:lnSpc>
                          <a:spcPct val="150000"/>
                        </a:lnSpc>
                      </a:pPr>
                      <a:r>
                        <a:rPr lang="it-IT" sz="1600" u="none" strike="noStrike">
                          <a:effectLst/>
                        </a:rPr>
                        <a:t>Conoscenza</a:t>
                      </a:r>
                      <a:endParaRPr lang="it-IT" sz="16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lnSpc>
                          <a:spcPct val="150000"/>
                        </a:lnSpc>
                      </a:pPr>
                      <a:r>
                        <a:rPr lang="it-IT" sz="1600" u="none" strike="noStrike" dirty="0">
                          <a:effectLst/>
                        </a:rPr>
                        <a:t>1</a:t>
                      </a:r>
                      <a:endParaRPr lang="it-IT"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49205457"/>
                  </a:ext>
                </a:extLst>
              </a:tr>
            </a:tbl>
          </a:graphicData>
        </a:graphic>
      </p:graphicFrame>
    </p:spTree>
    <p:extLst>
      <p:ext uri="{BB962C8B-B14F-4D97-AF65-F5344CB8AC3E}">
        <p14:creationId xmlns:p14="http://schemas.microsoft.com/office/powerpoint/2010/main" val="201611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3"/>
          <a:srcRect/>
          <a:stretch>
            <a:fillRect/>
          </a:stretch>
        </p:blipFill>
        <p:spPr bwMode="auto">
          <a:xfrm>
            <a:off x="1" y="69827"/>
            <a:ext cx="4290646" cy="707886"/>
          </a:xfrm>
          <a:prstGeom prst="rect">
            <a:avLst/>
          </a:prstGeom>
          <a:noFill/>
          <a:ln w="9525">
            <a:noFill/>
            <a:miter lim="800000"/>
            <a:headEnd/>
            <a:tailEnd/>
          </a:ln>
        </p:spPr>
      </p:pic>
      <p:sp>
        <p:nvSpPr>
          <p:cNvPr id="9" name="CasellaDiTesto 8">
            <a:extLst>
              <a:ext uri="{FF2B5EF4-FFF2-40B4-BE49-F238E27FC236}">
                <a16:creationId xmlns:a16="http://schemas.microsoft.com/office/drawing/2014/main" id="{1D2DB6B7-D4E6-4D0D-9E5D-D50985962466}"/>
              </a:ext>
            </a:extLst>
          </p:cNvPr>
          <p:cNvSpPr txBox="1"/>
          <p:nvPr/>
        </p:nvSpPr>
        <p:spPr>
          <a:xfrm>
            <a:off x="1766819" y="1268907"/>
            <a:ext cx="8440615" cy="369332"/>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Altri suggerimenti</a:t>
            </a:r>
            <a:endParaRPr lang="it-IT" sz="2000" b="1" dirty="0"/>
          </a:p>
        </p:txBody>
      </p:sp>
      <p:graphicFrame>
        <p:nvGraphicFramePr>
          <p:cNvPr id="2" name="Tabella 1">
            <a:extLst>
              <a:ext uri="{FF2B5EF4-FFF2-40B4-BE49-F238E27FC236}">
                <a16:creationId xmlns:a16="http://schemas.microsoft.com/office/drawing/2014/main" id="{EC014A00-951D-4573-8077-98A585BCF5BE}"/>
              </a:ext>
            </a:extLst>
          </p:cNvPr>
          <p:cNvGraphicFramePr>
            <a:graphicFrameLocks noGrp="1"/>
          </p:cNvGraphicFramePr>
          <p:nvPr>
            <p:extLst>
              <p:ext uri="{D42A27DB-BD31-4B8C-83A1-F6EECF244321}">
                <p14:modId xmlns:p14="http://schemas.microsoft.com/office/powerpoint/2010/main" val="4135060205"/>
              </p:ext>
            </p:extLst>
          </p:nvPr>
        </p:nvGraphicFramePr>
        <p:xfrm>
          <a:off x="2045616" y="1913860"/>
          <a:ext cx="7661091" cy="4055503"/>
        </p:xfrm>
        <a:graphic>
          <a:graphicData uri="http://schemas.openxmlformats.org/drawingml/2006/table">
            <a:tbl>
              <a:tblPr>
                <a:tableStyleId>{5C22544A-7EE6-4342-B048-85BDC9FD1C3A}</a:tableStyleId>
              </a:tblPr>
              <a:tblGrid>
                <a:gridCol w="7661091">
                  <a:extLst>
                    <a:ext uri="{9D8B030D-6E8A-4147-A177-3AD203B41FA5}">
                      <a16:colId xmlns:a16="http://schemas.microsoft.com/office/drawing/2014/main" val="1531898785"/>
                    </a:ext>
                  </a:extLst>
                </a:gridCol>
              </a:tblGrid>
              <a:tr h="1303033">
                <a:tc>
                  <a:txBody>
                    <a:bodyPr/>
                    <a:lstStyle/>
                    <a:p>
                      <a:pPr marL="285750" indent="-285750" algn="l" fontAlgn="b">
                        <a:buFontTx/>
                        <a:buChar char="-"/>
                      </a:pPr>
                      <a:endParaRPr lang="it-IT" sz="1600" u="none" strike="noStrike" dirty="0">
                        <a:effectLst/>
                        <a:latin typeface="+mn-lt"/>
                      </a:endParaRPr>
                    </a:p>
                    <a:p>
                      <a:pPr marL="285750" indent="-285750" algn="l" fontAlgn="b">
                        <a:buFontTx/>
                        <a:buChar char="-"/>
                      </a:pPr>
                      <a:endParaRPr lang="it-IT" sz="1600" u="none" strike="noStrike" dirty="0">
                        <a:effectLst/>
                        <a:latin typeface="+mn-lt"/>
                      </a:endParaRPr>
                    </a:p>
                    <a:p>
                      <a:pPr marL="285750" indent="-285750" algn="l" fontAlgn="b">
                        <a:buFontTx/>
                        <a:buChar char="-"/>
                      </a:pPr>
                      <a:r>
                        <a:rPr lang="it-IT" sz="1600" u="none" strike="noStrike" dirty="0">
                          <a:effectLst/>
                          <a:latin typeface="+mn-lt"/>
                        </a:rPr>
                        <a:t>Difficoltà di cogliere</a:t>
                      </a:r>
                      <a:r>
                        <a:rPr lang="it-IT" sz="1600" u="none" strike="noStrike" baseline="0" dirty="0">
                          <a:effectLst/>
                          <a:latin typeface="+mn-lt"/>
                        </a:rPr>
                        <a:t> nei servizi la problematica del gioco nascosta dietro alla richiesta di altri « supporti «</a:t>
                      </a:r>
                    </a:p>
                    <a:p>
                      <a:pPr marL="0" indent="0" algn="l" fontAlgn="b">
                        <a:buFontTx/>
                        <a:buNone/>
                      </a:pPr>
                      <a:endParaRPr lang="it-IT" sz="1600" u="none" strike="noStrike" baseline="0" dirty="0">
                        <a:effectLst/>
                        <a:latin typeface="+mn-lt"/>
                      </a:endParaRPr>
                    </a:p>
                    <a:p>
                      <a:pPr marL="285750" indent="-285750" algn="l" fontAlgn="b">
                        <a:buFontTx/>
                        <a:buChar char="-"/>
                      </a:pPr>
                      <a:r>
                        <a:rPr lang="it-IT" sz="1600" u="none" strike="noStrike" baseline="0" dirty="0">
                          <a:effectLst/>
                          <a:latin typeface="+mn-lt"/>
                        </a:rPr>
                        <a:t>Mancanza d tempo a volte per gli operatori di alcuni servizi per trattare questa tematica</a:t>
                      </a:r>
                    </a:p>
                    <a:p>
                      <a:pPr marL="0" indent="0" algn="l" fontAlgn="b">
                        <a:buFontTx/>
                        <a:buNone/>
                      </a:pPr>
                      <a:endParaRPr lang="it-IT" sz="1600" b="0" i="0" u="none" strike="noStrike" dirty="0">
                        <a:solidFill>
                          <a:srgbClr val="000000"/>
                        </a:solidFill>
                        <a:effectLst/>
                        <a:latin typeface="+mn-lt"/>
                      </a:endParaRPr>
                    </a:p>
                  </a:txBody>
                  <a:tcPr marL="7132" marR="7132" marT="7132" marB="0" anchor="b"/>
                </a:tc>
                <a:extLst>
                  <a:ext uri="{0D108BD9-81ED-4DB2-BD59-A6C34878D82A}">
                    <a16:rowId xmlns:a16="http://schemas.microsoft.com/office/drawing/2014/main" val="1819510906"/>
                  </a:ext>
                </a:extLst>
              </a:tr>
              <a:tr h="1488406">
                <a:tc>
                  <a:txBody>
                    <a:bodyPr/>
                    <a:lstStyle/>
                    <a:p>
                      <a:pPr marL="285750" indent="-285750" algn="l" fontAlgn="b">
                        <a:buFontTx/>
                        <a:buChar char="-"/>
                      </a:pPr>
                      <a:r>
                        <a:rPr lang="it-IT" sz="1600" u="none" strike="noStrike" dirty="0">
                          <a:effectLst/>
                          <a:latin typeface="+mn-lt"/>
                        </a:rPr>
                        <a:t>Necessità</a:t>
                      </a:r>
                      <a:r>
                        <a:rPr lang="it-IT" sz="1600" u="none" strike="noStrike" baseline="0" dirty="0">
                          <a:effectLst/>
                          <a:latin typeface="+mn-lt"/>
                        </a:rPr>
                        <a:t> di </a:t>
                      </a:r>
                      <a:r>
                        <a:rPr lang="it-IT" sz="1600" u="none" strike="noStrike" dirty="0">
                          <a:effectLst/>
                          <a:latin typeface="+mn-lt"/>
                        </a:rPr>
                        <a:t>costruire percorsi formativi per i MAP</a:t>
                      </a:r>
                    </a:p>
                    <a:p>
                      <a:pPr marL="285750" indent="-285750" algn="l" fontAlgn="b">
                        <a:buFontTx/>
                        <a:buChar char="-"/>
                      </a:pPr>
                      <a:endParaRPr lang="it-IT" sz="1600" u="none" strike="noStrike" dirty="0">
                        <a:effectLst/>
                        <a:latin typeface="+mn-lt"/>
                      </a:endParaRPr>
                    </a:p>
                    <a:p>
                      <a:pPr marL="285750" indent="-285750" algn="l" fontAlgn="b">
                        <a:buFontTx/>
                        <a:buChar char="-"/>
                      </a:pPr>
                      <a:r>
                        <a:rPr lang="it-IT" sz="1600" b="0" i="0" u="none" strike="noStrike" dirty="0">
                          <a:solidFill>
                            <a:srgbClr val="000000"/>
                          </a:solidFill>
                          <a:effectLst/>
                          <a:latin typeface="+mn-lt"/>
                        </a:rPr>
                        <a:t>L’ideale sarebbe non permettere di costruire le slot machine ma un buon punto di partenza potrebbe</a:t>
                      </a:r>
                      <a:r>
                        <a:rPr lang="it-IT" sz="1600" b="0" i="0" u="none" strike="noStrike" baseline="0" dirty="0">
                          <a:solidFill>
                            <a:srgbClr val="000000"/>
                          </a:solidFill>
                          <a:effectLst/>
                          <a:latin typeface="+mn-lt"/>
                        </a:rPr>
                        <a:t> essere un decreto che non permetta di costruire sale slot nell’ordine dei 100 km e che dia un limite all’importo che una persona può giocare ai </a:t>
                      </a:r>
                      <a:r>
                        <a:rPr lang="it-IT" sz="1600" b="0" i="0" u="none" strike="noStrike" baseline="0">
                          <a:solidFill>
                            <a:srgbClr val="000000"/>
                          </a:solidFill>
                          <a:effectLst/>
                          <a:latin typeface="+mn-lt"/>
                        </a:rPr>
                        <a:t>vari giochi</a:t>
                      </a:r>
                    </a:p>
                    <a:p>
                      <a:pPr marL="0" indent="0" algn="l" fontAlgn="b">
                        <a:buFontTx/>
                        <a:buNone/>
                      </a:pPr>
                      <a:endParaRPr lang="it-IT" sz="1600" b="0" i="0" u="none" strike="noStrike" baseline="0" dirty="0">
                        <a:solidFill>
                          <a:srgbClr val="000000"/>
                        </a:solidFill>
                        <a:effectLst/>
                        <a:latin typeface="+mn-lt"/>
                      </a:endParaRPr>
                    </a:p>
                    <a:p>
                      <a:pPr marL="285750" indent="-285750" algn="l" fontAlgn="b">
                        <a:buFontTx/>
                        <a:buChar char="-"/>
                      </a:pPr>
                      <a:r>
                        <a:rPr lang="it-IT" sz="1600" b="0" i="0" u="none" strike="noStrike" baseline="0" dirty="0">
                          <a:solidFill>
                            <a:srgbClr val="000000"/>
                          </a:solidFill>
                          <a:effectLst/>
                          <a:latin typeface="+mn-lt"/>
                        </a:rPr>
                        <a:t>Approfondire a scuole il tema del gioco on line</a:t>
                      </a:r>
                    </a:p>
                    <a:p>
                      <a:pPr marL="285750" indent="-285750" algn="l" fontAlgn="b">
                        <a:buFontTx/>
                        <a:buChar char="-"/>
                      </a:pPr>
                      <a:endParaRPr lang="it-IT" sz="1600" b="0" i="0" u="none" strike="noStrike" dirty="0">
                        <a:solidFill>
                          <a:srgbClr val="000000"/>
                        </a:solidFill>
                        <a:effectLst/>
                        <a:latin typeface="+mn-lt"/>
                      </a:endParaRPr>
                    </a:p>
                  </a:txBody>
                  <a:tcPr marL="7132" marR="7132" marT="7132" marB="0" anchor="b"/>
                </a:tc>
                <a:extLst>
                  <a:ext uri="{0D108BD9-81ED-4DB2-BD59-A6C34878D82A}">
                    <a16:rowId xmlns:a16="http://schemas.microsoft.com/office/drawing/2014/main" val="2443723901"/>
                  </a:ext>
                </a:extLst>
              </a:tr>
              <a:tr h="383639">
                <a:tc>
                  <a:txBody>
                    <a:bodyPr/>
                    <a:lstStyle/>
                    <a:p>
                      <a:pPr algn="l" fontAlgn="b"/>
                      <a:r>
                        <a:rPr lang="it-IT" sz="1600" u="none" strike="noStrike" dirty="0">
                          <a:effectLst/>
                        </a:rPr>
                        <a:t>Nelle scuole sarebbe interessante approfondire il tema del gioco d'azzardo online dei minori</a:t>
                      </a:r>
                      <a:endParaRPr lang="it-IT" sz="1600" b="0" i="0" u="none" strike="noStrike" dirty="0">
                        <a:solidFill>
                          <a:srgbClr val="000000"/>
                        </a:solidFill>
                        <a:effectLst/>
                        <a:latin typeface="Arial" panose="020B0604020202020204" pitchFamily="34" charset="0"/>
                      </a:endParaRPr>
                    </a:p>
                  </a:txBody>
                  <a:tcPr marL="7132" marR="7132" marT="7132" marB="0" anchor="b"/>
                </a:tc>
                <a:extLst>
                  <a:ext uri="{0D108BD9-81ED-4DB2-BD59-A6C34878D82A}">
                    <a16:rowId xmlns:a16="http://schemas.microsoft.com/office/drawing/2014/main" val="2394200315"/>
                  </a:ext>
                </a:extLst>
              </a:tr>
            </a:tbl>
          </a:graphicData>
        </a:graphic>
      </p:graphicFrame>
    </p:spTree>
    <p:extLst>
      <p:ext uri="{BB962C8B-B14F-4D97-AF65-F5344CB8AC3E}">
        <p14:creationId xmlns:p14="http://schemas.microsoft.com/office/powerpoint/2010/main" val="331246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3"/>
          <a:srcRect/>
          <a:stretch>
            <a:fillRect/>
          </a:stretch>
        </p:blipFill>
        <p:spPr bwMode="auto">
          <a:xfrm>
            <a:off x="1" y="69827"/>
            <a:ext cx="4290646" cy="707886"/>
          </a:xfrm>
          <a:prstGeom prst="rect">
            <a:avLst/>
          </a:prstGeom>
          <a:noFill/>
          <a:ln w="9525">
            <a:noFill/>
            <a:miter lim="800000"/>
            <a:headEnd/>
            <a:tailEnd/>
          </a:ln>
        </p:spPr>
      </p:pic>
      <p:sp>
        <p:nvSpPr>
          <p:cNvPr id="9" name="CasellaDiTesto 8">
            <a:extLst>
              <a:ext uri="{FF2B5EF4-FFF2-40B4-BE49-F238E27FC236}">
                <a16:creationId xmlns:a16="http://schemas.microsoft.com/office/drawing/2014/main" id="{1D2DB6B7-D4E6-4D0D-9E5D-D50985962466}"/>
              </a:ext>
            </a:extLst>
          </p:cNvPr>
          <p:cNvSpPr txBox="1"/>
          <p:nvPr/>
        </p:nvSpPr>
        <p:spPr>
          <a:xfrm>
            <a:off x="1875692" y="1161120"/>
            <a:ext cx="8440615" cy="369332"/>
          </a:xfrm>
          <a:prstGeom prst="rect">
            <a:avLst/>
          </a:prstGeom>
          <a:noFill/>
        </p:spPr>
        <p:txBody>
          <a:bodyPr wrap="square">
            <a:spAutoFit/>
          </a:bodyPr>
          <a:lstStyle/>
          <a:p>
            <a:pPr algn="ctr"/>
            <a:r>
              <a:rPr lang="it-IT" sz="1800" b="1" i="0" u="none" strike="noStrike" dirty="0">
                <a:solidFill>
                  <a:srgbClr val="000000"/>
                </a:solidFill>
                <a:effectLst/>
                <a:latin typeface="Arial" panose="020B0604020202020204" pitchFamily="34" charset="0"/>
              </a:rPr>
              <a:t>Conclusioni: prime suggestioni</a:t>
            </a:r>
            <a:endParaRPr lang="it-IT" sz="2000" b="1" dirty="0"/>
          </a:p>
        </p:txBody>
      </p:sp>
      <p:sp>
        <p:nvSpPr>
          <p:cNvPr id="3" name="CasellaDiTesto 2">
            <a:extLst>
              <a:ext uri="{FF2B5EF4-FFF2-40B4-BE49-F238E27FC236}">
                <a16:creationId xmlns:a16="http://schemas.microsoft.com/office/drawing/2014/main" id="{67092FCA-9ED4-444D-9BB2-7AF08DC4628B}"/>
              </a:ext>
            </a:extLst>
          </p:cNvPr>
          <p:cNvSpPr txBox="1"/>
          <p:nvPr/>
        </p:nvSpPr>
        <p:spPr>
          <a:xfrm>
            <a:off x="1175207" y="1603380"/>
            <a:ext cx="9841583" cy="2687479"/>
          </a:xfrm>
          <a:prstGeom prst="downArrowCallout">
            <a:avLst/>
          </a:prstGeom>
          <a:noFill/>
          <a:ln>
            <a:solidFill>
              <a:schemeClr val="accent1"/>
            </a:solidFill>
          </a:ln>
        </p:spPr>
        <p:txBody>
          <a:bodyPr wrap="square" rtlCol="0">
            <a:spAutoFit/>
          </a:bodyPr>
          <a:lstStyle/>
          <a:p>
            <a:r>
              <a:rPr lang="it-IT" dirty="0"/>
              <a:t>Problematica che riguarda tutti</a:t>
            </a:r>
          </a:p>
          <a:p>
            <a:r>
              <a:rPr lang="it-IT" dirty="0"/>
              <a:t>Necessità di lavorare su conoscenza, comunicazione, fare rete</a:t>
            </a:r>
          </a:p>
          <a:p>
            <a:r>
              <a:rPr lang="it-IT" dirty="0"/>
              <a:t>Necessità di lavorare sulla capacità dei servizi di cogliere segnali</a:t>
            </a:r>
          </a:p>
          <a:p>
            <a:r>
              <a:rPr lang="it-IT" dirty="0"/>
              <a:t>Necessità di lavorare sullo stravolgimento del paradigma: dal sintomo alla causa</a:t>
            </a:r>
          </a:p>
          <a:p>
            <a:r>
              <a:rPr lang="it-IT" dirty="0"/>
              <a:t>Passaggio da  «invio» ad «accompagnamento»</a:t>
            </a:r>
          </a:p>
          <a:p>
            <a:r>
              <a:rPr lang="it-IT" dirty="0"/>
              <a:t>Interesse per la formazione</a:t>
            </a:r>
          </a:p>
        </p:txBody>
      </p:sp>
      <p:sp>
        <p:nvSpPr>
          <p:cNvPr id="6" name="CasellaDiTesto 5">
            <a:extLst>
              <a:ext uri="{FF2B5EF4-FFF2-40B4-BE49-F238E27FC236}">
                <a16:creationId xmlns:a16="http://schemas.microsoft.com/office/drawing/2014/main" id="{54D028E2-BF23-4FCF-91C4-F47D9474B9BF}"/>
              </a:ext>
            </a:extLst>
          </p:cNvPr>
          <p:cNvSpPr txBox="1"/>
          <p:nvPr/>
        </p:nvSpPr>
        <p:spPr>
          <a:xfrm>
            <a:off x="3487918" y="4363787"/>
            <a:ext cx="5392132" cy="1631216"/>
          </a:xfrm>
          <a:prstGeom prst="rect">
            <a:avLst/>
          </a:prstGeom>
          <a:noFill/>
          <a:ln>
            <a:solidFill>
              <a:schemeClr val="accent1"/>
            </a:solidFill>
          </a:ln>
        </p:spPr>
        <p:txBody>
          <a:bodyPr wrap="square" rtlCol="0">
            <a:spAutoFit/>
          </a:bodyPr>
          <a:lstStyle/>
          <a:p>
            <a:r>
              <a:rPr lang="it-IT" sz="2000" b="1" dirty="0"/>
              <a:t>1° Step: Formazione sul campo?</a:t>
            </a:r>
          </a:p>
          <a:p>
            <a:pPr algn="ctr"/>
            <a:r>
              <a:rPr lang="it-IT" sz="2000" dirty="0"/>
              <a:t>= </a:t>
            </a:r>
          </a:p>
          <a:p>
            <a:r>
              <a:rPr lang="it-IT" sz="2000" dirty="0"/>
              <a:t>valorizzazione di conoscenze e competenze</a:t>
            </a:r>
          </a:p>
          <a:p>
            <a:r>
              <a:rPr lang="it-IT" sz="2000" dirty="0"/>
              <a:t>Incremento conoscenza reciproca e collaborazioni</a:t>
            </a:r>
          </a:p>
          <a:p>
            <a:r>
              <a:rPr lang="it-IT" sz="2000" dirty="0"/>
              <a:t>Costruzioni semantiche comuni</a:t>
            </a:r>
          </a:p>
        </p:txBody>
      </p:sp>
    </p:spTree>
    <p:extLst>
      <p:ext uri="{BB962C8B-B14F-4D97-AF65-F5344CB8AC3E}">
        <p14:creationId xmlns:p14="http://schemas.microsoft.com/office/powerpoint/2010/main" val="227627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F847A472-D5C2-4E74-8A2B-880A8B2C0C8E}"/>
              </a:ext>
            </a:extLst>
          </p:cNvPr>
          <p:cNvGraphicFramePr>
            <a:graphicFrameLocks/>
          </p:cNvGraphicFramePr>
          <p:nvPr/>
        </p:nvGraphicFramePr>
        <p:xfrm>
          <a:off x="3924885" y="253218"/>
          <a:ext cx="8117060" cy="5697416"/>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7E137797-9D6C-4C3F-A20A-BB641D90CEA0}"/>
              </a:ext>
            </a:extLst>
          </p:cNvPr>
          <p:cNvSpPr txBox="1"/>
          <p:nvPr/>
        </p:nvSpPr>
        <p:spPr>
          <a:xfrm>
            <a:off x="1139482" y="2520648"/>
            <a:ext cx="2039815" cy="707886"/>
          </a:xfrm>
          <a:prstGeom prst="rightArrowCallout">
            <a:avLst/>
          </a:prstGeom>
          <a:noFill/>
          <a:ln>
            <a:solidFill>
              <a:schemeClr val="accent1"/>
            </a:solidFill>
          </a:ln>
        </p:spPr>
        <p:txBody>
          <a:bodyPr wrap="square" rtlCol="0">
            <a:spAutoFit/>
          </a:bodyPr>
          <a:lstStyle/>
          <a:p>
            <a:r>
              <a:rPr lang="it-IT" sz="2000" b="1" dirty="0"/>
              <a:t>97 risposte</a:t>
            </a:r>
          </a:p>
        </p:txBody>
      </p:sp>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graphicFrame>
        <p:nvGraphicFramePr>
          <p:cNvPr id="6" name="Grafico 5">
            <a:extLst>
              <a:ext uri="{FF2B5EF4-FFF2-40B4-BE49-F238E27FC236}">
                <a16:creationId xmlns:a16="http://schemas.microsoft.com/office/drawing/2014/main" id="{287E9FE6-55B0-4CF2-8F51-779FAAD72E1F}"/>
              </a:ext>
            </a:extLst>
          </p:cNvPr>
          <p:cNvGraphicFramePr>
            <a:graphicFrameLocks/>
          </p:cNvGraphicFramePr>
          <p:nvPr/>
        </p:nvGraphicFramePr>
        <p:xfrm>
          <a:off x="4572000" y="253218"/>
          <a:ext cx="7284720" cy="4881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55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17AF96A2-1E1B-41C1-BF25-6B7FEFDE61DE}"/>
              </a:ext>
            </a:extLst>
          </p:cNvPr>
          <p:cNvSpPr txBox="1"/>
          <p:nvPr/>
        </p:nvSpPr>
        <p:spPr>
          <a:xfrm>
            <a:off x="1927273" y="961104"/>
            <a:ext cx="8820443" cy="646331"/>
          </a:xfrm>
          <a:prstGeom prst="rect">
            <a:avLst/>
          </a:prstGeom>
          <a:noFill/>
          <a:ln>
            <a:solidFill>
              <a:srgbClr val="FF6600"/>
            </a:solidFill>
          </a:ln>
        </p:spPr>
        <p:txBody>
          <a:bodyPr wrap="square">
            <a:spAutoFit/>
          </a:bodyPr>
          <a:lstStyle/>
          <a:p>
            <a:pPr algn="ctr"/>
            <a:r>
              <a:rPr lang="it-IT" sz="1800" b="1" i="0" u="none" strike="noStrike" dirty="0">
                <a:solidFill>
                  <a:srgbClr val="000000"/>
                </a:solidFill>
                <a:effectLst/>
                <a:latin typeface="Arial" panose="020B0604020202020204" pitchFamily="34" charset="0"/>
              </a:rPr>
              <a:t>Nella sua attività professionale le capita di incontrare soggetti con problematiche legate al gioco d’azzardo patologico? </a:t>
            </a:r>
            <a:endParaRPr lang="it-IT" dirty="0"/>
          </a:p>
        </p:txBody>
      </p:sp>
      <p:graphicFrame>
        <p:nvGraphicFramePr>
          <p:cNvPr id="7" name="Grafico 6">
            <a:extLst>
              <a:ext uri="{FF2B5EF4-FFF2-40B4-BE49-F238E27FC236}">
                <a16:creationId xmlns:a16="http://schemas.microsoft.com/office/drawing/2014/main" id="{709E4356-18BE-443C-A130-6EB2E92C7F8C}"/>
              </a:ext>
            </a:extLst>
          </p:cNvPr>
          <p:cNvGraphicFramePr>
            <a:graphicFrameLocks/>
          </p:cNvGraphicFramePr>
          <p:nvPr>
            <p:extLst>
              <p:ext uri="{D42A27DB-BD31-4B8C-83A1-F6EECF244321}">
                <p14:modId xmlns:p14="http://schemas.microsoft.com/office/powerpoint/2010/main" val="2187854399"/>
              </p:ext>
            </p:extLst>
          </p:nvPr>
        </p:nvGraphicFramePr>
        <p:xfrm>
          <a:off x="0" y="2296551"/>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co 10">
            <a:extLst>
              <a:ext uri="{FF2B5EF4-FFF2-40B4-BE49-F238E27FC236}">
                <a16:creationId xmlns:a16="http://schemas.microsoft.com/office/drawing/2014/main" id="{B5A60A0C-80A5-4A86-AACE-C95D4ADEC938}"/>
              </a:ext>
            </a:extLst>
          </p:cNvPr>
          <p:cNvGraphicFramePr>
            <a:graphicFrameLocks/>
          </p:cNvGraphicFramePr>
          <p:nvPr>
            <p:extLst>
              <p:ext uri="{D42A27DB-BD31-4B8C-83A1-F6EECF244321}">
                <p14:modId xmlns:p14="http://schemas.microsoft.com/office/powerpoint/2010/main" val="986982107"/>
              </p:ext>
            </p:extLst>
          </p:nvPr>
        </p:nvGraphicFramePr>
        <p:xfrm>
          <a:off x="4923692" y="1790826"/>
          <a:ext cx="6693877" cy="36111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1228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905021" y="1224926"/>
            <a:ext cx="8576603" cy="954107"/>
          </a:xfrm>
          <a:prstGeom prst="rect">
            <a:avLst/>
          </a:prstGeom>
          <a:noFill/>
        </p:spPr>
        <p:txBody>
          <a:bodyPr wrap="square">
            <a:spAutoFit/>
          </a:bodyPr>
          <a:lstStyle/>
          <a:p>
            <a:pPr algn="ctr"/>
            <a:r>
              <a:rPr lang="it-IT" sz="2800" b="1" i="0" u="none" strike="noStrike" dirty="0">
                <a:solidFill>
                  <a:srgbClr val="000000"/>
                </a:solidFill>
                <a:effectLst/>
                <a:latin typeface="Arial" panose="020B0604020202020204" pitchFamily="34" charset="0"/>
              </a:rPr>
              <a:t>Se si, quante persone ritiene di aver incontrato mediamente  nel ….?</a:t>
            </a:r>
            <a:r>
              <a:rPr lang="it-IT" sz="2800" b="1" dirty="0"/>
              <a:t> </a:t>
            </a:r>
          </a:p>
        </p:txBody>
      </p:sp>
      <p:graphicFrame>
        <p:nvGraphicFramePr>
          <p:cNvPr id="9" name="Grafico 8">
            <a:extLst>
              <a:ext uri="{FF2B5EF4-FFF2-40B4-BE49-F238E27FC236}">
                <a16:creationId xmlns:a16="http://schemas.microsoft.com/office/drawing/2014/main" id="{CFAC4372-B6CC-4B56-A83C-DACA927FE669}"/>
              </a:ext>
            </a:extLst>
          </p:cNvPr>
          <p:cNvGraphicFramePr>
            <a:graphicFrameLocks/>
          </p:cNvGraphicFramePr>
          <p:nvPr>
            <p:extLst>
              <p:ext uri="{D42A27DB-BD31-4B8C-83A1-F6EECF244321}">
                <p14:modId xmlns:p14="http://schemas.microsoft.com/office/powerpoint/2010/main" val="2361052501"/>
              </p:ext>
            </p:extLst>
          </p:nvPr>
        </p:nvGraphicFramePr>
        <p:xfrm>
          <a:off x="2004646" y="2416126"/>
          <a:ext cx="7209691" cy="35345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282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3"/>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905022" y="1224926"/>
            <a:ext cx="6098344" cy="1384995"/>
          </a:xfrm>
          <a:prstGeom prst="rect">
            <a:avLst/>
          </a:prstGeom>
          <a:noFill/>
        </p:spPr>
        <p:txBody>
          <a:bodyPr wrap="square">
            <a:spAutoFit/>
          </a:bodyPr>
          <a:lstStyle/>
          <a:p>
            <a:pPr algn="ctr"/>
            <a:r>
              <a:rPr lang="it-IT" sz="2800" b="1" i="0" u="none" strike="noStrike" dirty="0">
                <a:solidFill>
                  <a:srgbClr val="000000"/>
                </a:solidFill>
                <a:effectLst/>
                <a:latin typeface="Arial" panose="020B0604020202020204" pitchFamily="34" charset="0"/>
              </a:rPr>
              <a:t>Se si, quante persone ritiene di aver incontrato mediamente  nel 2020?</a:t>
            </a:r>
            <a:r>
              <a:rPr lang="it-IT" sz="2800" b="1" dirty="0"/>
              <a:t> </a:t>
            </a:r>
          </a:p>
        </p:txBody>
      </p:sp>
      <p:graphicFrame>
        <p:nvGraphicFramePr>
          <p:cNvPr id="6" name="Tabella 5">
            <a:extLst>
              <a:ext uri="{FF2B5EF4-FFF2-40B4-BE49-F238E27FC236}">
                <a16:creationId xmlns:a16="http://schemas.microsoft.com/office/drawing/2014/main" id="{6DCEA682-AA1A-4A30-B368-8F7ADC078735}"/>
              </a:ext>
            </a:extLst>
          </p:cNvPr>
          <p:cNvGraphicFramePr>
            <a:graphicFrameLocks noGrp="1"/>
          </p:cNvGraphicFramePr>
          <p:nvPr>
            <p:extLst>
              <p:ext uri="{D42A27DB-BD31-4B8C-83A1-F6EECF244321}">
                <p14:modId xmlns:p14="http://schemas.microsoft.com/office/powerpoint/2010/main" val="4292156751"/>
              </p:ext>
            </p:extLst>
          </p:nvPr>
        </p:nvGraphicFramePr>
        <p:xfrm>
          <a:off x="201638" y="3057134"/>
          <a:ext cx="11788724" cy="2563179"/>
        </p:xfrm>
        <a:graphic>
          <a:graphicData uri="http://schemas.openxmlformats.org/drawingml/2006/table">
            <a:tbl>
              <a:tblPr>
                <a:tableStyleId>{69CF1AB2-1976-4502-BF36-3FF5EA218861}</a:tableStyleId>
              </a:tblPr>
              <a:tblGrid>
                <a:gridCol w="872197">
                  <a:extLst>
                    <a:ext uri="{9D8B030D-6E8A-4147-A177-3AD203B41FA5}">
                      <a16:colId xmlns:a16="http://schemas.microsoft.com/office/drawing/2014/main" val="1103567469"/>
                    </a:ext>
                  </a:extLst>
                </a:gridCol>
                <a:gridCol w="759656">
                  <a:extLst>
                    <a:ext uri="{9D8B030D-6E8A-4147-A177-3AD203B41FA5}">
                      <a16:colId xmlns:a16="http://schemas.microsoft.com/office/drawing/2014/main" val="4051202602"/>
                    </a:ext>
                  </a:extLst>
                </a:gridCol>
                <a:gridCol w="1547446">
                  <a:extLst>
                    <a:ext uri="{9D8B030D-6E8A-4147-A177-3AD203B41FA5}">
                      <a16:colId xmlns:a16="http://schemas.microsoft.com/office/drawing/2014/main" val="379258725"/>
                    </a:ext>
                  </a:extLst>
                </a:gridCol>
                <a:gridCol w="703384">
                  <a:extLst>
                    <a:ext uri="{9D8B030D-6E8A-4147-A177-3AD203B41FA5}">
                      <a16:colId xmlns:a16="http://schemas.microsoft.com/office/drawing/2014/main" val="171584036"/>
                    </a:ext>
                  </a:extLst>
                </a:gridCol>
                <a:gridCol w="872197">
                  <a:extLst>
                    <a:ext uri="{9D8B030D-6E8A-4147-A177-3AD203B41FA5}">
                      <a16:colId xmlns:a16="http://schemas.microsoft.com/office/drawing/2014/main" val="2353404388"/>
                    </a:ext>
                  </a:extLst>
                </a:gridCol>
                <a:gridCol w="1041010">
                  <a:extLst>
                    <a:ext uri="{9D8B030D-6E8A-4147-A177-3AD203B41FA5}">
                      <a16:colId xmlns:a16="http://schemas.microsoft.com/office/drawing/2014/main" val="123756142"/>
                    </a:ext>
                  </a:extLst>
                </a:gridCol>
                <a:gridCol w="844061">
                  <a:extLst>
                    <a:ext uri="{9D8B030D-6E8A-4147-A177-3AD203B41FA5}">
                      <a16:colId xmlns:a16="http://schemas.microsoft.com/office/drawing/2014/main" val="3956026785"/>
                    </a:ext>
                  </a:extLst>
                </a:gridCol>
                <a:gridCol w="548640">
                  <a:extLst>
                    <a:ext uri="{9D8B030D-6E8A-4147-A177-3AD203B41FA5}">
                      <a16:colId xmlns:a16="http://schemas.microsoft.com/office/drawing/2014/main" val="681633943"/>
                    </a:ext>
                  </a:extLst>
                </a:gridCol>
                <a:gridCol w="872197">
                  <a:extLst>
                    <a:ext uri="{9D8B030D-6E8A-4147-A177-3AD203B41FA5}">
                      <a16:colId xmlns:a16="http://schemas.microsoft.com/office/drawing/2014/main" val="2342968981"/>
                    </a:ext>
                  </a:extLst>
                </a:gridCol>
                <a:gridCol w="745588">
                  <a:extLst>
                    <a:ext uri="{9D8B030D-6E8A-4147-A177-3AD203B41FA5}">
                      <a16:colId xmlns:a16="http://schemas.microsoft.com/office/drawing/2014/main" val="924487518"/>
                    </a:ext>
                  </a:extLst>
                </a:gridCol>
                <a:gridCol w="900332">
                  <a:extLst>
                    <a:ext uri="{9D8B030D-6E8A-4147-A177-3AD203B41FA5}">
                      <a16:colId xmlns:a16="http://schemas.microsoft.com/office/drawing/2014/main" val="1963598885"/>
                    </a:ext>
                  </a:extLst>
                </a:gridCol>
                <a:gridCol w="744289">
                  <a:extLst>
                    <a:ext uri="{9D8B030D-6E8A-4147-A177-3AD203B41FA5}">
                      <a16:colId xmlns:a16="http://schemas.microsoft.com/office/drawing/2014/main" val="4049187492"/>
                    </a:ext>
                  </a:extLst>
                </a:gridCol>
                <a:gridCol w="445909">
                  <a:extLst>
                    <a:ext uri="{9D8B030D-6E8A-4147-A177-3AD203B41FA5}">
                      <a16:colId xmlns:a16="http://schemas.microsoft.com/office/drawing/2014/main" val="2803241088"/>
                    </a:ext>
                  </a:extLst>
                </a:gridCol>
                <a:gridCol w="445909">
                  <a:extLst>
                    <a:ext uri="{9D8B030D-6E8A-4147-A177-3AD203B41FA5}">
                      <a16:colId xmlns:a16="http://schemas.microsoft.com/office/drawing/2014/main" val="2907516856"/>
                    </a:ext>
                  </a:extLst>
                </a:gridCol>
                <a:gridCol w="445909">
                  <a:extLst>
                    <a:ext uri="{9D8B030D-6E8A-4147-A177-3AD203B41FA5}">
                      <a16:colId xmlns:a16="http://schemas.microsoft.com/office/drawing/2014/main" val="3525363594"/>
                    </a:ext>
                  </a:extLst>
                </a:gridCol>
              </a:tblGrid>
              <a:tr h="1268427">
                <a:tc>
                  <a:txBody>
                    <a:bodyPr/>
                    <a:lstStyle/>
                    <a:p>
                      <a:pPr algn="l" fontAlgn="b"/>
                      <a:r>
                        <a:rPr lang="it-IT" sz="1400" u="none" strike="noStrike" dirty="0">
                          <a:effectLst/>
                        </a:rPr>
                        <a:t> </a:t>
                      </a:r>
                      <a:endParaRPr lang="it-IT" sz="1400" b="1" i="0" u="none" strike="noStrike" dirty="0">
                        <a:solidFill>
                          <a:srgbClr val="000000"/>
                        </a:solidFill>
                        <a:effectLst/>
                        <a:latin typeface="Arial" panose="020B0604020202020204" pitchFamily="34" charset="0"/>
                      </a:endParaRPr>
                    </a:p>
                  </a:txBody>
                  <a:tcPr marL="5945" marR="5945" marT="5945" marB="0" anchor="b"/>
                </a:tc>
                <a:tc>
                  <a:txBody>
                    <a:bodyPr/>
                    <a:lstStyle/>
                    <a:p>
                      <a:pPr algn="ctr" fontAlgn="b"/>
                      <a:r>
                        <a:rPr lang="it-IT" sz="1400" u="none" strike="noStrike" dirty="0">
                          <a:effectLst/>
                        </a:rPr>
                        <a:t>S.M.I. </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r>
                        <a:rPr lang="it-IT" sz="1400" u="none" strike="noStrike" dirty="0" err="1">
                          <a:effectLst/>
                        </a:rPr>
                        <a:t>Ser.D</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Ambito Territoriale</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Comune</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Consultorio Familiare ASST</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Consultorio Familiare privato</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CPS</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Associazione</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Centro Ascolto Caritas</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Cooperativa Sociale</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Scuola</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Servizio ASST  Altro</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Studio privato </a:t>
                      </a:r>
                      <a:endParaRPr lang="it-IT" sz="1400" b="1"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tot</a:t>
                      </a:r>
                      <a:endParaRPr lang="it-IT" sz="1400" b="1" i="0" u="none" strike="noStrike" dirty="0">
                        <a:solidFill>
                          <a:srgbClr val="000000"/>
                        </a:solidFill>
                        <a:effectLst/>
                        <a:latin typeface="Arial" panose="020B0604020202020204" pitchFamily="34" charset="0"/>
                      </a:endParaRPr>
                    </a:p>
                  </a:txBody>
                  <a:tcPr marL="5945" marR="5945" marT="5945" marB="0" anchor="ctr"/>
                </a:tc>
                <a:extLst>
                  <a:ext uri="{0D108BD9-81ED-4DB2-BD59-A6C34878D82A}">
                    <a16:rowId xmlns:a16="http://schemas.microsoft.com/office/drawing/2014/main" val="3574828951"/>
                  </a:ext>
                </a:extLst>
              </a:tr>
              <a:tr h="323688">
                <a:tc>
                  <a:txBody>
                    <a:bodyPr/>
                    <a:lstStyle/>
                    <a:p>
                      <a:pPr algn="l" fontAlgn="b"/>
                      <a:r>
                        <a:rPr lang="it-IT" sz="1400" u="none" strike="noStrike">
                          <a:effectLst/>
                        </a:rPr>
                        <a:t>Meno di 5</a:t>
                      </a:r>
                      <a:endParaRPr lang="it-IT" sz="1400" b="0" i="0" u="none" strike="noStrike">
                        <a:solidFill>
                          <a:srgbClr val="000000"/>
                        </a:solidFill>
                        <a:effectLst/>
                        <a:latin typeface="Arial" panose="020B0604020202020204" pitchFamily="34" charset="0"/>
                      </a:endParaRPr>
                    </a:p>
                  </a:txBody>
                  <a:tcPr marL="5945" marR="5945" marT="5945" marB="0" anchor="b"/>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5</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6</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20</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3</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2</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2</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2</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4</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2</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2</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50</a:t>
                      </a:r>
                      <a:endParaRPr lang="it-IT" sz="1400" b="0" i="0" u="none" strike="noStrike" dirty="0">
                        <a:solidFill>
                          <a:srgbClr val="000000"/>
                        </a:solidFill>
                        <a:effectLst/>
                        <a:latin typeface="Arial" panose="020B0604020202020204" pitchFamily="34" charset="0"/>
                      </a:endParaRPr>
                    </a:p>
                  </a:txBody>
                  <a:tcPr marL="5945" marR="5945" marT="5945" marB="0" anchor="ctr"/>
                </a:tc>
                <a:extLst>
                  <a:ext uri="{0D108BD9-81ED-4DB2-BD59-A6C34878D82A}">
                    <a16:rowId xmlns:a16="http://schemas.microsoft.com/office/drawing/2014/main" val="2881366879"/>
                  </a:ext>
                </a:extLst>
              </a:tr>
              <a:tr h="323688">
                <a:tc>
                  <a:txBody>
                    <a:bodyPr/>
                    <a:lstStyle/>
                    <a:p>
                      <a:pPr algn="l" fontAlgn="b"/>
                      <a:r>
                        <a:rPr lang="it-IT" sz="1400" u="none" strike="noStrike">
                          <a:effectLst/>
                        </a:rPr>
                        <a:t>Da 5 a 10</a:t>
                      </a:r>
                      <a:endParaRPr lang="it-IT" sz="1400" b="0" i="0" u="none" strike="noStrike">
                        <a:solidFill>
                          <a:srgbClr val="000000"/>
                        </a:solidFill>
                        <a:effectLst/>
                        <a:latin typeface="Arial" panose="020B0604020202020204" pitchFamily="34" charset="0"/>
                      </a:endParaRPr>
                    </a:p>
                  </a:txBody>
                  <a:tcPr marL="5945" marR="5945" marT="5945" marB="0" anchor="b"/>
                </a:tc>
                <a:tc>
                  <a:txBody>
                    <a:bodyPr/>
                    <a:lstStyle/>
                    <a:p>
                      <a:pPr algn="ctr" fontAlgn="b"/>
                      <a:r>
                        <a:rPr lang="it-IT" sz="1400" u="none" strike="noStrike">
                          <a:effectLst/>
                        </a:rPr>
                        <a:t>1</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3</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2</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2</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9</a:t>
                      </a:r>
                      <a:endParaRPr lang="it-IT" sz="1400" b="0" i="0" u="none" strike="noStrike" dirty="0">
                        <a:solidFill>
                          <a:srgbClr val="000000"/>
                        </a:solidFill>
                        <a:effectLst/>
                        <a:latin typeface="Arial" panose="020B0604020202020204" pitchFamily="34" charset="0"/>
                      </a:endParaRPr>
                    </a:p>
                  </a:txBody>
                  <a:tcPr marL="5945" marR="5945" marT="5945" marB="0" anchor="ctr"/>
                </a:tc>
                <a:extLst>
                  <a:ext uri="{0D108BD9-81ED-4DB2-BD59-A6C34878D82A}">
                    <a16:rowId xmlns:a16="http://schemas.microsoft.com/office/drawing/2014/main" val="473215192"/>
                  </a:ext>
                </a:extLst>
              </a:tr>
              <a:tr h="323688">
                <a:tc>
                  <a:txBody>
                    <a:bodyPr/>
                    <a:lstStyle/>
                    <a:p>
                      <a:pPr algn="l" fontAlgn="b"/>
                      <a:r>
                        <a:rPr lang="it-IT" sz="1400" u="none" strike="noStrike">
                          <a:effectLst/>
                        </a:rPr>
                        <a:t>Oltre 10</a:t>
                      </a:r>
                      <a:endParaRPr lang="it-IT" sz="1400" b="0" i="0" u="none" strike="noStrike">
                        <a:solidFill>
                          <a:srgbClr val="000000"/>
                        </a:solidFill>
                        <a:effectLst/>
                        <a:latin typeface="Arial" panose="020B0604020202020204" pitchFamily="34" charset="0"/>
                      </a:endParaRPr>
                    </a:p>
                  </a:txBody>
                  <a:tcPr marL="5945" marR="5945" marT="5945" marB="0" anchor="b"/>
                </a:tc>
                <a:tc>
                  <a:txBody>
                    <a:bodyPr/>
                    <a:lstStyle/>
                    <a:p>
                      <a:pPr algn="ctr" fontAlgn="b"/>
                      <a:r>
                        <a:rPr lang="it-IT" sz="1400" u="none" strike="noStrike">
                          <a:effectLst/>
                        </a:rPr>
                        <a:t>3</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1</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5</a:t>
                      </a:r>
                      <a:endParaRPr lang="it-IT" sz="1400" b="0" i="0" u="none" strike="noStrike" dirty="0">
                        <a:solidFill>
                          <a:srgbClr val="000000"/>
                        </a:solidFill>
                        <a:effectLst/>
                        <a:latin typeface="Arial" panose="020B0604020202020204" pitchFamily="34" charset="0"/>
                      </a:endParaRPr>
                    </a:p>
                  </a:txBody>
                  <a:tcPr marL="5945" marR="5945" marT="5945" marB="0" anchor="ctr"/>
                </a:tc>
                <a:extLst>
                  <a:ext uri="{0D108BD9-81ED-4DB2-BD59-A6C34878D82A}">
                    <a16:rowId xmlns:a16="http://schemas.microsoft.com/office/drawing/2014/main" val="1701788151"/>
                  </a:ext>
                </a:extLst>
              </a:tr>
              <a:tr h="323688">
                <a:tc>
                  <a:txBody>
                    <a:bodyPr/>
                    <a:lstStyle/>
                    <a:p>
                      <a:pPr algn="l" fontAlgn="b"/>
                      <a:r>
                        <a:rPr lang="it-IT" sz="1400" u="none" strike="noStrike">
                          <a:effectLst/>
                        </a:rPr>
                        <a:t>Totale</a:t>
                      </a:r>
                      <a:endParaRPr lang="it-IT" sz="1400" b="0" i="0" u="none" strike="noStrike">
                        <a:solidFill>
                          <a:srgbClr val="000000"/>
                        </a:solidFill>
                        <a:effectLst/>
                        <a:latin typeface="Arial" panose="020B0604020202020204" pitchFamily="34" charset="0"/>
                      </a:endParaRPr>
                    </a:p>
                  </a:txBody>
                  <a:tcPr marL="5945" marR="5945" marT="5945" marB="0" anchor="b"/>
                </a:tc>
                <a:tc>
                  <a:txBody>
                    <a:bodyPr/>
                    <a:lstStyle/>
                    <a:p>
                      <a:pPr algn="ctr" fontAlgn="b"/>
                      <a:r>
                        <a:rPr lang="it-IT" sz="1400" u="none" strike="noStrike">
                          <a:effectLst/>
                        </a:rPr>
                        <a:t>4</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9</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8</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22</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3</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2</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3</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3</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a:effectLst/>
                        </a:rPr>
                        <a:t>4</a:t>
                      </a:r>
                      <a:endParaRPr lang="it-IT" sz="1400" b="0" i="0" u="none" strike="noStrike">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2</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2</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5945" marR="5945" marT="5945" marB="0" anchor="ctr"/>
                </a:tc>
                <a:tc>
                  <a:txBody>
                    <a:bodyPr/>
                    <a:lstStyle/>
                    <a:p>
                      <a:pPr algn="ctr" fontAlgn="b"/>
                      <a:r>
                        <a:rPr lang="it-IT" sz="1400" u="none" strike="noStrike" dirty="0">
                          <a:effectLst/>
                        </a:rPr>
                        <a:t>64</a:t>
                      </a:r>
                      <a:endParaRPr lang="it-IT" sz="1400" b="0" i="0" u="none" strike="noStrike" dirty="0">
                        <a:solidFill>
                          <a:srgbClr val="000000"/>
                        </a:solidFill>
                        <a:effectLst/>
                        <a:latin typeface="Arial" panose="020B0604020202020204" pitchFamily="34" charset="0"/>
                      </a:endParaRPr>
                    </a:p>
                  </a:txBody>
                  <a:tcPr marL="5945" marR="5945" marT="5945" marB="0" anchor="ctr"/>
                </a:tc>
                <a:extLst>
                  <a:ext uri="{0D108BD9-81ED-4DB2-BD59-A6C34878D82A}">
                    <a16:rowId xmlns:a16="http://schemas.microsoft.com/office/drawing/2014/main" val="445494106"/>
                  </a:ext>
                </a:extLst>
              </a:tr>
            </a:tbl>
          </a:graphicData>
        </a:graphic>
      </p:graphicFrame>
    </p:spTree>
    <p:extLst>
      <p:ext uri="{BB962C8B-B14F-4D97-AF65-F5344CB8AC3E}">
        <p14:creationId xmlns:p14="http://schemas.microsoft.com/office/powerpoint/2010/main" val="302325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3046828" y="1104705"/>
            <a:ext cx="7160606" cy="369332"/>
          </a:xfrm>
          <a:prstGeom prst="rect">
            <a:avLst/>
          </a:prstGeom>
          <a:noFill/>
        </p:spPr>
        <p:txBody>
          <a:bodyPr wrap="square">
            <a:spAutoFit/>
          </a:bodyPr>
          <a:lstStyle/>
          <a:p>
            <a:r>
              <a:rPr lang="it-IT" sz="1800" b="1" i="0" u="none" strike="noStrike" dirty="0">
                <a:solidFill>
                  <a:srgbClr val="000000"/>
                </a:solidFill>
                <a:effectLst/>
                <a:latin typeface="Arial" panose="020B0604020202020204" pitchFamily="34" charset="0"/>
              </a:rPr>
              <a:t>I giocatori patologici con cui è entrato in contatto erano:</a:t>
            </a:r>
            <a:r>
              <a:rPr lang="it-IT" dirty="0"/>
              <a:t> </a:t>
            </a:r>
          </a:p>
        </p:txBody>
      </p:sp>
      <p:graphicFrame>
        <p:nvGraphicFramePr>
          <p:cNvPr id="7" name="Grafico 6">
            <a:extLst>
              <a:ext uri="{FF2B5EF4-FFF2-40B4-BE49-F238E27FC236}">
                <a16:creationId xmlns:a16="http://schemas.microsoft.com/office/drawing/2014/main" id="{4AF6E18F-7CD9-4C57-B850-421BC5FB8767}"/>
              </a:ext>
            </a:extLst>
          </p:cNvPr>
          <p:cNvGraphicFramePr>
            <a:graphicFrameLocks/>
          </p:cNvGraphicFramePr>
          <p:nvPr>
            <p:extLst>
              <p:ext uri="{D42A27DB-BD31-4B8C-83A1-F6EECF244321}">
                <p14:modId xmlns:p14="http://schemas.microsoft.com/office/powerpoint/2010/main" val="1085905659"/>
              </p:ext>
            </p:extLst>
          </p:nvPr>
        </p:nvGraphicFramePr>
        <p:xfrm>
          <a:off x="1294228" y="1801028"/>
          <a:ext cx="9594165" cy="43043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65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3046828" y="943610"/>
            <a:ext cx="7160606" cy="369332"/>
          </a:xfrm>
          <a:prstGeom prst="rect">
            <a:avLst/>
          </a:prstGeom>
          <a:noFill/>
        </p:spPr>
        <p:txBody>
          <a:bodyPr wrap="square">
            <a:spAutoFit/>
          </a:bodyPr>
          <a:lstStyle/>
          <a:p>
            <a:r>
              <a:rPr lang="it-IT" sz="1800" b="1" i="0" u="none" strike="noStrike" dirty="0">
                <a:solidFill>
                  <a:srgbClr val="000000"/>
                </a:solidFill>
                <a:effectLst/>
                <a:latin typeface="Arial" panose="020B0604020202020204" pitchFamily="34" charset="0"/>
              </a:rPr>
              <a:t>I giocatori patologici con cui è entrato in contatto erano:</a:t>
            </a:r>
            <a:r>
              <a:rPr lang="it-IT" dirty="0"/>
              <a:t> </a:t>
            </a:r>
          </a:p>
        </p:txBody>
      </p:sp>
      <p:graphicFrame>
        <p:nvGraphicFramePr>
          <p:cNvPr id="6" name="Grafico 5">
            <a:extLst>
              <a:ext uri="{FF2B5EF4-FFF2-40B4-BE49-F238E27FC236}">
                <a16:creationId xmlns:a16="http://schemas.microsoft.com/office/drawing/2014/main" id="{4B96D6FE-D8B2-4ADC-A4E4-D5FB96A6010F}"/>
              </a:ext>
            </a:extLst>
          </p:cNvPr>
          <p:cNvGraphicFramePr>
            <a:graphicFrameLocks/>
          </p:cNvGraphicFramePr>
          <p:nvPr>
            <p:extLst>
              <p:ext uri="{D42A27DB-BD31-4B8C-83A1-F6EECF244321}">
                <p14:modId xmlns:p14="http://schemas.microsoft.com/office/powerpoint/2010/main" val="3902306522"/>
              </p:ext>
            </p:extLst>
          </p:nvPr>
        </p:nvGraphicFramePr>
        <p:xfrm>
          <a:off x="1491175" y="1688123"/>
          <a:ext cx="8947053" cy="42262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467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D000F1-4EF8-4782-838F-DDD5DCF09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434" y="5620312"/>
            <a:ext cx="1984566" cy="660644"/>
          </a:xfrm>
          <a:prstGeom prst="rect">
            <a:avLst/>
          </a:prstGeom>
        </p:spPr>
      </p:pic>
      <p:pic>
        <p:nvPicPr>
          <p:cNvPr id="5" name="Immagine 4">
            <a:extLst>
              <a:ext uri="{FF2B5EF4-FFF2-40B4-BE49-F238E27FC236}">
                <a16:creationId xmlns:a16="http://schemas.microsoft.com/office/drawing/2014/main" id="{EC9A2047-BDCC-4604-9403-F15DC3E0C2A8}"/>
              </a:ext>
            </a:extLst>
          </p:cNvPr>
          <p:cNvPicPr/>
          <p:nvPr/>
        </p:nvPicPr>
        <p:blipFill>
          <a:blip r:embed="rId4"/>
          <a:srcRect/>
          <a:stretch>
            <a:fillRect/>
          </a:stretch>
        </p:blipFill>
        <p:spPr bwMode="auto">
          <a:xfrm>
            <a:off x="1" y="69827"/>
            <a:ext cx="4290646" cy="707886"/>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33A93990-4E53-4819-8582-1B38BA861FD2}"/>
              </a:ext>
            </a:extLst>
          </p:cNvPr>
          <p:cNvSpPr txBox="1"/>
          <p:nvPr/>
        </p:nvSpPr>
        <p:spPr>
          <a:xfrm>
            <a:off x="126609" y="1137417"/>
            <a:ext cx="6231988" cy="646331"/>
          </a:xfrm>
          <a:prstGeom prst="rect">
            <a:avLst/>
          </a:prstGeom>
          <a:noFill/>
        </p:spPr>
        <p:txBody>
          <a:bodyPr wrap="square">
            <a:spAutoFit/>
          </a:bodyPr>
          <a:lstStyle/>
          <a:p>
            <a:r>
              <a:rPr lang="it-IT" sz="1800" b="1" i="0" u="none" strike="noStrike" dirty="0">
                <a:solidFill>
                  <a:srgbClr val="000000"/>
                </a:solidFill>
                <a:effectLst/>
                <a:latin typeface="Arial" panose="020B0604020202020204" pitchFamily="34" charset="0"/>
              </a:rPr>
              <a:t>Queste persone hanno presentato una richiesta al servizio specifica rispetto alla problematica del gioco? </a:t>
            </a:r>
            <a:endParaRPr lang="it-IT" dirty="0"/>
          </a:p>
        </p:txBody>
      </p:sp>
      <p:graphicFrame>
        <p:nvGraphicFramePr>
          <p:cNvPr id="10" name="Grafico 9">
            <a:extLst>
              <a:ext uri="{FF2B5EF4-FFF2-40B4-BE49-F238E27FC236}">
                <a16:creationId xmlns:a16="http://schemas.microsoft.com/office/drawing/2014/main" id="{9ABFFA1F-A20E-49AB-9934-74F7EDD72411}"/>
              </a:ext>
            </a:extLst>
          </p:cNvPr>
          <p:cNvGraphicFramePr>
            <a:graphicFrameLocks/>
          </p:cNvGraphicFramePr>
          <p:nvPr>
            <p:extLst>
              <p:ext uri="{D42A27DB-BD31-4B8C-83A1-F6EECF244321}">
                <p14:modId xmlns:p14="http://schemas.microsoft.com/office/powerpoint/2010/main" val="2691537119"/>
              </p:ext>
            </p:extLst>
          </p:nvPr>
        </p:nvGraphicFramePr>
        <p:xfrm>
          <a:off x="6372665" y="138899"/>
          <a:ext cx="5256628" cy="32901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ella 1">
            <a:extLst>
              <a:ext uri="{FF2B5EF4-FFF2-40B4-BE49-F238E27FC236}">
                <a16:creationId xmlns:a16="http://schemas.microsoft.com/office/drawing/2014/main" id="{F1357666-8225-4898-B2E2-E057147E7A82}"/>
              </a:ext>
            </a:extLst>
          </p:cNvPr>
          <p:cNvGraphicFramePr>
            <a:graphicFrameLocks noGrp="1"/>
          </p:cNvGraphicFramePr>
          <p:nvPr>
            <p:extLst>
              <p:ext uri="{D42A27DB-BD31-4B8C-83A1-F6EECF244321}">
                <p14:modId xmlns:p14="http://schemas.microsoft.com/office/powerpoint/2010/main" val="3432770480"/>
              </p:ext>
            </p:extLst>
          </p:nvPr>
        </p:nvGraphicFramePr>
        <p:xfrm>
          <a:off x="0" y="3720636"/>
          <a:ext cx="12084146" cy="1999948"/>
        </p:xfrm>
        <a:graphic>
          <a:graphicData uri="http://schemas.openxmlformats.org/drawingml/2006/table">
            <a:tbl>
              <a:tblPr>
                <a:tableStyleId>{5C22544A-7EE6-4342-B048-85BDC9FD1C3A}</a:tableStyleId>
              </a:tblPr>
              <a:tblGrid>
                <a:gridCol w="2146173">
                  <a:extLst>
                    <a:ext uri="{9D8B030D-6E8A-4147-A177-3AD203B41FA5}">
                      <a16:colId xmlns:a16="http://schemas.microsoft.com/office/drawing/2014/main" val="3638753070"/>
                    </a:ext>
                  </a:extLst>
                </a:gridCol>
                <a:gridCol w="1008730">
                  <a:extLst>
                    <a:ext uri="{9D8B030D-6E8A-4147-A177-3AD203B41FA5}">
                      <a16:colId xmlns:a16="http://schemas.microsoft.com/office/drawing/2014/main" val="2248593776"/>
                    </a:ext>
                  </a:extLst>
                </a:gridCol>
                <a:gridCol w="1749514">
                  <a:extLst>
                    <a:ext uri="{9D8B030D-6E8A-4147-A177-3AD203B41FA5}">
                      <a16:colId xmlns:a16="http://schemas.microsoft.com/office/drawing/2014/main" val="2547687280"/>
                    </a:ext>
                  </a:extLst>
                </a:gridCol>
                <a:gridCol w="614694">
                  <a:extLst>
                    <a:ext uri="{9D8B030D-6E8A-4147-A177-3AD203B41FA5}">
                      <a16:colId xmlns:a16="http://schemas.microsoft.com/office/drawing/2014/main" val="4213170939"/>
                    </a:ext>
                  </a:extLst>
                </a:gridCol>
                <a:gridCol w="898400">
                  <a:extLst>
                    <a:ext uri="{9D8B030D-6E8A-4147-A177-3AD203B41FA5}">
                      <a16:colId xmlns:a16="http://schemas.microsoft.com/office/drawing/2014/main" val="3046306605"/>
                    </a:ext>
                  </a:extLst>
                </a:gridCol>
                <a:gridCol w="677740">
                  <a:extLst>
                    <a:ext uri="{9D8B030D-6E8A-4147-A177-3AD203B41FA5}">
                      <a16:colId xmlns:a16="http://schemas.microsoft.com/office/drawing/2014/main" val="425672686"/>
                    </a:ext>
                  </a:extLst>
                </a:gridCol>
                <a:gridCol w="788070">
                  <a:extLst>
                    <a:ext uri="{9D8B030D-6E8A-4147-A177-3AD203B41FA5}">
                      <a16:colId xmlns:a16="http://schemas.microsoft.com/office/drawing/2014/main" val="2917244903"/>
                    </a:ext>
                  </a:extLst>
                </a:gridCol>
                <a:gridCol w="425558">
                  <a:extLst>
                    <a:ext uri="{9D8B030D-6E8A-4147-A177-3AD203B41FA5}">
                      <a16:colId xmlns:a16="http://schemas.microsoft.com/office/drawing/2014/main" val="3860581569"/>
                    </a:ext>
                  </a:extLst>
                </a:gridCol>
                <a:gridCol w="630456">
                  <a:extLst>
                    <a:ext uri="{9D8B030D-6E8A-4147-A177-3AD203B41FA5}">
                      <a16:colId xmlns:a16="http://schemas.microsoft.com/office/drawing/2014/main" val="3078568262"/>
                    </a:ext>
                  </a:extLst>
                </a:gridCol>
                <a:gridCol w="1244603">
                  <a:extLst>
                    <a:ext uri="{9D8B030D-6E8A-4147-A177-3AD203B41FA5}">
                      <a16:colId xmlns:a16="http://schemas.microsoft.com/office/drawing/2014/main" val="465970735"/>
                    </a:ext>
                  </a:extLst>
                </a:gridCol>
                <a:gridCol w="475052">
                  <a:extLst>
                    <a:ext uri="{9D8B030D-6E8A-4147-A177-3AD203B41FA5}">
                      <a16:colId xmlns:a16="http://schemas.microsoft.com/office/drawing/2014/main" val="398694175"/>
                    </a:ext>
                  </a:extLst>
                </a:gridCol>
                <a:gridCol w="475052">
                  <a:extLst>
                    <a:ext uri="{9D8B030D-6E8A-4147-A177-3AD203B41FA5}">
                      <a16:colId xmlns:a16="http://schemas.microsoft.com/office/drawing/2014/main" val="1460975248"/>
                    </a:ext>
                  </a:extLst>
                </a:gridCol>
                <a:gridCol w="475052">
                  <a:extLst>
                    <a:ext uri="{9D8B030D-6E8A-4147-A177-3AD203B41FA5}">
                      <a16:colId xmlns:a16="http://schemas.microsoft.com/office/drawing/2014/main" val="2604394920"/>
                    </a:ext>
                  </a:extLst>
                </a:gridCol>
                <a:gridCol w="475052">
                  <a:extLst>
                    <a:ext uri="{9D8B030D-6E8A-4147-A177-3AD203B41FA5}">
                      <a16:colId xmlns:a16="http://schemas.microsoft.com/office/drawing/2014/main" val="1044869785"/>
                    </a:ext>
                  </a:extLst>
                </a:gridCol>
              </a:tblGrid>
              <a:tr h="1325200">
                <a:tc>
                  <a:txBody>
                    <a:bodyPr/>
                    <a:lstStyle/>
                    <a:p>
                      <a:pPr algn="l" fontAlgn="b"/>
                      <a:endParaRPr lang="it-IT" sz="11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S.M.I. </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 </a:t>
                      </a:r>
                      <a:r>
                        <a:rPr lang="it-IT" sz="1400" u="none" strike="noStrike" dirty="0" err="1">
                          <a:effectLst/>
                        </a:rPr>
                        <a:t>Ser.D</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Ambito Territoriale</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Comune</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Consultorio Familiare ASST</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Consultorio Familiare privato</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CPS</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Associazione</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Centro di Ascolto Caritas</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Cooperativa Sociale</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Scuola</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Servizio ASST :Altro</a:t>
                      </a:r>
                      <a:endParaRPr lang="it-IT"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it-IT" sz="1400" u="none" strike="noStrike" dirty="0">
                          <a:effectLst/>
                        </a:rPr>
                        <a:t>Studio privato </a:t>
                      </a:r>
                      <a:endParaRPr lang="it-IT" sz="1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63962319"/>
                  </a:ext>
                </a:extLst>
              </a:tr>
              <a:tr h="224916">
                <a:tc>
                  <a:txBody>
                    <a:bodyPr/>
                    <a:lstStyle/>
                    <a:p>
                      <a:pPr algn="l" fontAlgn="b"/>
                      <a:r>
                        <a:rPr lang="it-IT" sz="1100" u="none" strike="noStrike" dirty="0">
                          <a:effectLst/>
                        </a:rPr>
                        <a:t>Alcune si, altre no</a:t>
                      </a:r>
                      <a:endParaRPr lang="it-IT" sz="11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1</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2</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1</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1</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1</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33859060"/>
                  </a:ext>
                </a:extLst>
              </a:tr>
              <a:tr h="224916">
                <a:tc>
                  <a:txBody>
                    <a:bodyPr/>
                    <a:lstStyle/>
                    <a:p>
                      <a:pPr algn="l" fontAlgn="b"/>
                      <a:r>
                        <a:rPr lang="it-IT" sz="1100" u="none" strike="noStrike" dirty="0">
                          <a:solidFill>
                            <a:srgbClr val="C00000"/>
                          </a:solidFill>
                          <a:effectLst/>
                        </a:rPr>
                        <a:t>No</a:t>
                      </a:r>
                      <a:endParaRPr lang="it-IT" sz="11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 </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 </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6</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21</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2</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1</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2</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1</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4</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1</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1</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1</a:t>
                      </a:r>
                      <a:endParaRPr lang="it-IT" sz="1400" b="0" i="0" u="none" strike="noStrike" dirty="0">
                        <a:solidFill>
                          <a:srgbClr val="C00000"/>
                        </a:solidFill>
                        <a:effectLst/>
                        <a:latin typeface="Arial" panose="020B0604020202020204" pitchFamily="34" charset="0"/>
                      </a:endParaRPr>
                    </a:p>
                  </a:txBody>
                  <a:tcPr marL="0" marR="0" marT="0" marB="0" anchor="b"/>
                </a:tc>
                <a:tc>
                  <a:txBody>
                    <a:bodyPr/>
                    <a:lstStyle/>
                    <a:p>
                      <a:pPr algn="ctr" fontAlgn="b"/>
                      <a:r>
                        <a:rPr lang="it-IT" sz="1400" u="none" strike="noStrike" dirty="0">
                          <a:solidFill>
                            <a:srgbClr val="C00000"/>
                          </a:solidFill>
                          <a:effectLst/>
                        </a:rPr>
                        <a:t>1</a:t>
                      </a:r>
                      <a:endParaRPr lang="it-IT" sz="1400" b="0"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1910431162"/>
                  </a:ext>
                </a:extLst>
              </a:tr>
              <a:tr h="224916">
                <a:tc>
                  <a:txBody>
                    <a:bodyPr/>
                    <a:lstStyle/>
                    <a:p>
                      <a:pPr algn="l" fontAlgn="b"/>
                      <a:r>
                        <a:rPr lang="it-IT" sz="1100" u="none" strike="noStrike" dirty="0">
                          <a:effectLst/>
                        </a:rPr>
                        <a:t>Si</a:t>
                      </a:r>
                      <a:endParaRPr lang="it-IT" sz="11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3</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7</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1</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 </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1</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a:effectLst/>
                        </a:rPr>
                        <a:t>2</a:t>
                      </a:r>
                      <a:endParaRPr lang="it-IT"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1</a:t>
                      </a:r>
                      <a:endParaRPr lang="it-IT"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it-IT" sz="1400" u="none" strike="noStrike" dirty="0">
                          <a:effectLst/>
                        </a:rPr>
                        <a:t> </a:t>
                      </a:r>
                      <a:endParaRPr lang="it-IT"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969171716"/>
                  </a:ext>
                </a:extLst>
              </a:tr>
            </a:tbl>
          </a:graphicData>
        </a:graphic>
      </p:graphicFrame>
    </p:spTree>
    <p:extLst>
      <p:ext uri="{BB962C8B-B14F-4D97-AF65-F5344CB8AC3E}">
        <p14:creationId xmlns:p14="http://schemas.microsoft.com/office/powerpoint/2010/main" val="29949157"/>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336</TotalTime>
  <Words>1498</Words>
  <Application>Microsoft Office PowerPoint</Application>
  <PresentationFormat>Widescreen</PresentationFormat>
  <Paragraphs>277</Paragraphs>
  <Slides>24</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Arial Narrow</vt:lpstr>
      <vt:lpstr>Calibri</vt:lpstr>
      <vt:lpstr>Calibri Light</vt:lpstr>
      <vt:lpstr>Retrospettivo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Lara</dc:creator>
  <cp:lastModifiedBy>gilberto giudici</cp:lastModifiedBy>
  <cp:revision>61</cp:revision>
  <dcterms:created xsi:type="dcterms:W3CDTF">2021-04-14T04:01:14Z</dcterms:created>
  <dcterms:modified xsi:type="dcterms:W3CDTF">2021-04-20T08:33:38Z</dcterms:modified>
</cp:coreProperties>
</file>