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notesMasterIdLst>
    <p:notesMasterId r:id="rId3"/>
  </p:notes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5" d="100"/>
          <a:sy n="65" d="100"/>
        </p:scale>
        <p:origin x="34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04D254-7E8A-4FD6-8232-544D92D318C3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9D6404-17CE-419A-BCF3-7875A57F0C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6443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15054"/>
            <a:ext cx="6877353" cy="12222107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4274727"/>
            <a:ext cx="4370039" cy="2926759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7201483"/>
            <a:ext cx="4370039" cy="1950043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3119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3734"/>
            <a:ext cx="4760786" cy="6050844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947378"/>
            <a:ext cx="4760786" cy="2792821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4014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1083733"/>
            <a:ext cx="4554137" cy="53735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6457245"/>
            <a:ext cx="4064853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7947378"/>
            <a:ext cx="4760786" cy="2792821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362034" y="1405116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5131655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421669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434645"/>
            <a:ext cx="4760786" cy="4614151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269140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10501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1083733"/>
            <a:ext cx="4554137" cy="53735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7134578"/>
            <a:ext cx="4760787" cy="914219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269140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362034" y="1405116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5131655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3820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1083733"/>
            <a:ext cx="4756099" cy="53735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7134578"/>
            <a:ext cx="4760787" cy="914219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269140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693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2823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1083734"/>
            <a:ext cx="734109" cy="9335913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1083734"/>
            <a:ext cx="3896270" cy="9335913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7554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3267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801544"/>
            <a:ext cx="4760786" cy="324725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14057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3733"/>
            <a:ext cx="4760786" cy="2348089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841047"/>
            <a:ext cx="2316082" cy="6899150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3841050"/>
            <a:ext cx="2316083" cy="689915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5209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3733"/>
            <a:ext cx="4760785" cy="2348089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841747"/>
            <a:ext cx="2318004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4866216"/>
            <a:ext cx="2318004" cy="5873986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3841747"/>
            <a:ext cx="2318004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4866216"/>
            <a:ext cx="2318004" cy="5873986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5915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083733"/>
            <a:ext cx="4760786" cy="2348089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2743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1414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664185"/>
            <a:ext cx="2092637" cy="2272828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915423"/>
            <a:ext cx="2539528" cy="982477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937012"/>
            <a:ext cx="2092637" cy="4594576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0938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534400"/>
            <a:ext cx="4760786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1083733"/>
            <a:ext cx="4760786" cy="6836832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9541934"/>
            <a:ext cx="4760786" cy="1198265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4541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5054"/>
            <a:ext cx="6877354" cy="12222107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083733"/>
            <a:ext cx="4760785" cy="23480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841050"/>
            <a:ext cx="4760786" cy="6899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10740202"/>
            <a:ext cx="513099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67752-3F09-4003-B391-BD2831064D5A}" type="datetimeFigureOut">
              <a:rPr lang="it-IT" smtClean="0"/>
              <a:t>02/10/2019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10740202"/>
            <a:ext cx="346723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10740202"/>
            <a:ext cx="384479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098E49F1-E8DC-4CEB-86FC-CA6C725787B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3377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sv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12" Type="http://schemas.openxmlformats.org/officeDocument/2006/relationships/image" Target="../media/image10.png"/><Relationship Id="rId2" Type="http://schemas.openxmlformats.org/officeDocument/2006/relationships/hyperlink" Target="mailto:epedrinzani@aziendaisola.it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png"/><Relationship Id="rId15" Type="http://schemas.openxmlformats.org/officeDocument/2006/relationships/image" Target="../media/image1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>
            <a:extLst>
              <a:ext uri="{FF2B5EF4-FFF2-40B4-BE49-F238E27FC236}">
                <a16:creationId xmlns:a16="http://schemas.microsoft.com/office/drawing/2014/main" id="{59306E50-9B9F-438A-9DBC-F50751B2DA56}"/>
              </a:ext>
            </a:extLst>
          </p:cNvPr>
          <p:cNvSpPr txBox="1"/>
          <p:nvPr/>
        </p:nvSpPr>
        <p:spPr>
          <a:xfrm>
            <a:off x="-313198" y="1526451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b="1" dirty="0">
                <a:solidFill>
                  <a:schemeClr val="tx2">
                    <a:lumMod val="75000"/>
                  </a:schemeClr>
                </a:solidFill>
              </a:rPr>
              <a:t>Progetto OASI DI RETE</a:t>
            </a:r>
            <a:endParaRPr lang="it-IT" sz="40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C6970D14-8839-444D-BA0F-CEB678CB2CCD}"/>
              </a:ext>
            </a:extLst>
          </p:cNvPr>
          <p:cNvSpPr/>
          <p:nvPr/>
        </p:nvSpPr>
        <p:spPr>
          <a:xfrm>
            <a:off x="465600" y="2347811"/>
            <a:ext cx="4523741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i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it-IT" i="1" dirty="0">
                <a:solidFill>
                  <a:schemeClr val="tx2">
                    <a:lumMod val="75000"/>
                  </a:schemeClr>
                </a:solidFill>
              </a:rPr>
              <a:t>Promosso da Azienda Isola, in partnership con la Cooperativa Città del Sole, e finanziato dalla Fondazione </a:t>
            </a:r>
            <a:r>
              <a:rPr lang="it-IT" i="1">
                <a:solidFill>
                  <a:schemeClr val="tx2">
                    <a:lumMod val="75000"/>
                  </a:schemeClr>
                </a:solidFill>
              </a:rPr>
              <a:t>Comunità Bergamasca, </a:t>
            </a:r>
            <a:r>
              <a:rPr lang="it-IT" i="1" dirty="0">
                <a:solidFill>
                  <a:schemeClr val="tx2">
                    <a:lumMod val="75000"/>
                  </a:schemeClr>
                </a:solidFill>
              </a:rPr>
              <a:t>è la  sperimentazione di un servizio itinerante con apertura due giorni alla settimana dalle 16.00 alle 18.00.</a:t>
            </a:r>
          </a:p>
          <a:p>
            <a:pPr algn="ctr"/>
            <a:endParaRPr lang="it-IT" i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it-IT" i="1" dirty="0">
                <a:solidFill>
                  <a:schemeClr val="tx2">
                    <a:lumMod val="75000"/>
                  </a:schemeClr>
                </a:solidFill>
              </a:rPr>
              <a:t>I destinatari sono i ragazzi con disabilità medio-lieve residenti nei comuni del territorio che frequentano la scuola secondaria di primo e secondo grado.</a:t>
            </a:r>
          </a:p>
          <a:p>
            <a:pPr algn="ctr"/>
            <a:endParaRPr lang="it-IT" i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it-IT" i="1" dirty="0">
                <a:solidFill>
                  <a:schemeClr val="tx2">
                    <a:lumMod val="75000"/>
                  </a:schemeClr>
                </a:solidFill>
              </a:rPr>
              <a:t>Il servizio fisico è locato a Calusco d’Adda, presso il servizio ARCIPELAGO, ma nell’ottica della fattiva realizzazione del progetto di vita e dell’inclusione sociale dei minori il progetto si realizzerà all’interno dell’intero territorio dell’Isola, promuovendo una comunità accogliente e competente.</a:t>
            </a:r>
          </a:p>
          <a:p>
            <a:pPr algn="ctr"/>
            <a:endParaRPr lang="it-IT" i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it-IT" i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it-IT" i="1" dirty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F8DBD13-D529-4D38-8D9E-2A33DF2DB6EC}"/>
              </a:ext>
            </a:extLst>
          </p:cNvPr>
          <p:cNvSpPr txBox="1"/>
          <p:nvPr/>
        </p:nvSpPr>
        <p:spPr>
          <a:xfrm>
            <a:off x="169402" y="8530947"/>
            <a:ext cx="5892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i="1" dirty="0"/>
              <a:t>Per qualsiasi richiesta di informazione</a:t>
            </a:r>
          </a:p>
          <a:p>
            <a:pPr algn="ctr"/>
            <a:r>
              <a:rPr lang="it-IT" b="1" i="1" dirty="0"/>
              <a:t> Dott.ssa Elena Pedrinzani, Responsabile Area Servizi Educativi </a:t>
            </a:r>
          </a:p>
          <a:p>
            <a:pPr algn="ctr"/>
            <a:r>
              <a:rPr lang="it-IT" b="1" i="1" dirty="0">
                <a:hlinkClick r:id="rId2"/>
              </a:rPr>
              <a:t>epedrinzani@aziendaisola.it</a:t>
            </a:r>
            <a:endParaRPr lang="it-IT" b="1" i="1" dirty="0"/>
          </a:p>
          <a:p>
            <a:pPr algn="ctr"/>
            <a:r>
              <a:rPr lang="it-IT" b="1" i="1" dirty="0"/>
              <a:t>Cell. 3441724798</a:t>
            </a:r>
          </a:p>
          <a:p>
            <a:endParaRPr lang="it-IT" dirty="0"/>
          </a:p>
        </p:txBody>
      </p:sp>
      <p:pic>
        <p:nvPicPr>
          <p:cNvPr id="24" name="Immagine 23">
            <a:extLst>
              <a:ext uri="{FF2B5EF4-FFF2-40B4-BE49-F238E27FC236}">
                <a16:creationId xmlns:a16="http://schemas.microsoft.com/office/drawing/2014/main" id="{173947E0-C1E9-47D3-AAEB-C658B5BEBB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6930" y="10213229"/>
            <a:ext cx="3504140" cy="1808515"/>
          </a:xfrm>
          <a:prstGeom prst="rect">
            <a:avLst/>
          </a:prstGeom>
        </p:spPr>
      </p:pic>
      <p:pic>
        <p:nvPicPr>
          <p:cNvPr id="26" name="Immagine 25">
            <a:extLst>
              <a:ext uri="{FF2B5EF4-FFF2-40B4-BE49-F238E27FC236}">
                <a16:creationId xmlns:a16="http://schemas.microsoft.com/office/drawing/2014/main" id="{D87CC77C-77A9-494A-810F-CB3FA3FCFAB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61062" y="60011"/>
            <a:ext cx="899251" cy="952148"/>
          </a:xfrm>
          <a:prstGeom prst="rect">
            <a:avLst/>
          </a:prstGeom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508516E1-3ABB-4F36-B6A7-78119501D81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1155" y="190220"/>
            <a:ext cx="5151566" cy="719390"/>
          </a:xfrm>
          <a:prstGeom prst="rect">
            <a:avLst/>
          </a:prstGeom>
        </p:spPr>
      </p:pic>
      <p:pic>
        <p:nvPicPr>
          <p:cNvPr id="4" name="Elemento grafico 3" descr="Pennello">
            <a:extLst>
              <a:ext uri="{FF2B5EF4-FFF2-40B4-BE49-F238E27FC236}">
                <a16:creationId xmlns:a16="http://schemas.microsoft.com/office/drawing/2014/main" id="{95ECA596-1C5A-43EF-B621-66B01098778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387576" y="6857947"/>
            <a:ext cx="1044445" cy="1044445"/>
          </a:xfrm>
          <a:prstGeom prst="rect">
            <a:avLst/>
          </a:prstGeom>
        </p:spPr>
      </p:pic>
      <p:pic>
        <p:nvPicPr>
          <p:cNvPr id="10" name="Elemento grafico 9" descr="Note musicali">
            <a:extLst>
              <a:ext uri="{FF2B5EF4-FFF2-40B4-BE49-F238E27FC236}">
                <a16:creationId xmlns:a16="http://schemas.microsoft.com/office/drawing/2014/main" id="{4D9A04CF-37C1-4636-BEBE-89414184899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387577" y="5869917"/>
            <a:ext cx="1044445" cy="1044445"/>
          </a:xfrm>
          <a:prstGeom prst="rect">
            <a:avLst/>
          </a:prstGeom>
        </p:spPr>
      </p:pic>
      <p:pic>
        <p:nvPicPr>
          <p:cNvPr id="12" name="Elemento grafico 11" descr="Pizza intera">
            <a:extLst>
              <a:ext uri="{FF2B5EF4-FFF2-40B4-BE49-F238E27FC236}">
                <a16:creationId xmlns:a16="http://schemas.microsoft.com/office/drawing/2014/main" id="{B0BBAED0-F919-43E3-9BCE-7CCD77D9092A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5347955" y="4825472"/>
            <a:ext cx="1044445" cy="1044445"/>
          </a:xfrm>
          <a:prstGeom prst="rect">
            <a:avLst/>
          </a:prstGeom>
        </p:spPr>
      </p:pic>
      <p:pic>
        <p:nvPicPr>
          <p:cNvPr id="14" name="Elemento grafico 13" descr="Palloncini">
            <a:extLst>
              <a:ext uri="{FF2B5EF4-FFF2-40B4-BE49-F238E27FC236}">
                <a16:creationId xmlns:a16="http://schemas.microsoft.com/office/drawing/2014/main" id="{56C44A0F-B423-41B5-BA21-4522EE58FD3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317743" y="3542256"/>
            <a:ext cx="1044445" cy="1044445"/>
          </a:xfrm>
          <a:prstGeom prst="rect">
            <a:avLst/>
          </a:prstGeom>
        </p:spPr>
      </p:pic>
      <p:pic>
        <p:nvPicPr>
          <p:cNvPr id="16" name="Elemento grafico 15" descr="Bus">
            <a:extLst>
              <a:ext uri="{FF2B5EF4-FFF2-40B4-BE49-F238E27FC236}">
                <a16:creationId xmlns:a16="http://schemas.microsoft.com/office/drawing/2014/main" id="{8820E838-6BA2-4D79-8ACE-B6223B0086FE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347955" y="2347811"/>
            <a:ext cx="1044445" cy="1044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189461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Blu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136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Wingdings 3</vt:lpstr>
      <vt:lpstr>Sfaccettatura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Lorenzo Giusti - Azienda Isola</dc:creator>
  <cp:lastModifiedBy>Cristina Fumagalli - Azienda Isola</cp:lastModifiedBy>
  <cp:revision>13</cp:revision>
  <dcterms:created xsi:type="dcterms:W3CDTF">2019-10-02T06:36:05Z</dcterms:created>
  <dcterms:modified xsi:type="dcterms:W3CDTF">2019-10-02T09:04:49Z</dcterms:modified>
</cp:coreProperties>
</file>