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27"/>
  </p:notesMasterIdLst>
  <p:handoutMasterIdLst>
    <p:handoutMasterId r:id="rId28"/>
  </p:handoutMasterIdLst>
  <p:sldIdLst>
    <p:sldId id="257" r:id="rId2"/>
    <p:sldId id="573" r:id="rId3"/>
    <p:sldId id="267" r:id="rId4"/>
    <p:sldId id="259" r:id="rId5"/>
    <p:sldId id="326" r:id="rId6"/>
    <p:sldId id="260" r:id="rId7"/>
    <p:sldId id="264" r:id="rId8"/>
    <p:sldId id="265" r:id="rId9"/>
    <p:sldId id="488" r:id="rId10"/>
    <p:sldId id="577" r:id="rId11"/>
    <p:sldId id="576" r:id="rId12"/>
    <p:sldId id="268" r:id="rId13"/>
    <p:sldId id="276" r:id="rId14"/>
    <p:sldId id="280" r:id="rId15"/>
    <p:sldId id="274" r:id="rId16"/>
    <p:sldId id="575" r:id="rId17"/>
    <p:sldId id="278" r:id="rId18"/>
    <p:sldId id="281" r:id="rId19"/>
    <p:sldId id="282" r:id="rId20"/>
    <p:sldId id="557" r:id="rId21"/>
    <p:sldId id="572" r:id="rId22"/>
    <p:sldId id="494" r:id="rId23"/>
    <p:sldId id="284" r:id="rId24"/>
    <p:sldId id="283" r:id="rId25"/>
    <p:sldId id="258" r:id="rId26"/>
  </p:sldIdLst>
  <p:sldSz cx="12192000" cy="6858000"/>
  <p:notesSz cx="6858000" cy="9144000"/>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gelo galdini" initials="ag" lastIdx="1" clrIdx="0">
    <p:extLst>
      <p:ext uri="{19B8F6BF-5375-455C-9EA6-DF929625EA0E}">
        <p15:presenceInfo xmlns:p15="http://schemas.microsoft.com/office/powerpoint/2012/main" userId="561f3ad185d7ad3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9" d="100"/>
          <a:sy n="79" d="100"/>
        </p:scale>
        <p:origin x="336" y="96"/>
      </p:cViewPr>
      <p:guideLst/>
    </p:cSldViewPr>
  </p:slideViewPr>
  <p:notesTextViewPr>
    <p:cViewPr>
      <p:scale>
        <a:sx n="1" d="1"/>
        <a:sy n="1" d="1"/>
      </p:scale>
      <p:origin x="0" y="0"/>
    </p:cViewPr>
  </p:notesTextViewPr>
  <p:notesViewPr>
    <p:cSldViewPr snapToGrid="0">
      <p:cViewPr varScale="1">
        <p:scale>
          <a:sx n="120" d="100"/>
          <a:sy n="120" d="100"/>
        </p:scale>
        <p:origin x="422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2AA9324D-736C-4521-902C-E171322BDD32}" type="datetime1">
              <a:rPr lang="it-IT" smtClean="0"/>
              <a:t>22/03/2022</a:t>
            </a:fld>
            <a:endParaRPr lang="en-US" dirty="0"/>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975D426-A9DD-4244-A2CE-1FB6623742C7}" type="slidenum">
              <a:rPr lang="en-US" smtClean="0"/>
              <a:t>‹N›</a:t>
            </a:fld>
            <a:endParaRPr lang="en-US"/>
          </a:p>
        </p:txBody>
      </p:sp>
    </p:spTree>
    <p:extLst>
      <p:ext uri="{BB962C8B-B14F-4D97-AF65-F5344CB8AC3E}">
        <p14:creationId xmlns:p14="http://schemas.microsoft.com/office/powerpoint/2010/main" val="88248445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C9CDE5A0-E0EA-4E79-8A9D-490C77C3E1D1}" type="datetime1">
              <a:rPr lang="it-IT" smtClean="0"/>
              <a:t>22/03/2022</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it"/>
              <a:t>Fare clic per modificare gli stili del testo dello schema</a:t>
            </a:r>
            <a:endParaRPr lang="en-US"/>
          </a:p>
          <a:p>
            <a:pPr lvl="1" rtl="0"/>
            <a:r>
              <a:rPr lang="it"/>
              <a:t>Secondo livello</a:t>
            </a:r>
          </a:p>
          <a:p>
            <a:pPr lvl="2" rtl="0"/>
            <a:r>
              <a:rPr lang="it"/>
              <a:t>Terzo livello</a:t>
            </a:r>
          </a:p>
          <a:p>
            <a:pPr lvl="3" rtl="0"/>
            <a:r>
              <a:rPr lang="it"/>
              <a:t>Quarto livello</a:t>
            </a:r>
          </a:p>
          <a:p>
            <a:pPr lvl="4" rtl="0"/>
            <a:r>
              <a:rPr lang="it"/>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1B41D33-19C8-4450-B3C5-BE83E9C8F0BC}" type="slidenum">
              <a:rPr lang="en-US" smtClean="0"/>
              <a:t>‹N›</a:t>
            </a:fld>
            <a:endParaRPr lang="en-US"/>
          </a:p>
        </p:txBody>
      </p:sp>
    </p:spTree>
    <p:extLst>
      <p:ext uri="{BB962C8B-B14F-4D97-AF65-F5344CB8AC3E}">
        <p14:creationId xmlns:p14="http://schemas.microsoft.com/office/powerpoint/2010/main" val="357145525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ttangolo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olo 1"/>
          <p:cNvSpPr>
            <a:spLocks noGrp="1"/>
          </p:cNvSpPr>
          <p:nvPr>
            <p:ph type="ctrTitle"/>
          </p:nvPr>
        </p:nvSpPr>
        <p:spPr>
          <a:xfrm>
            <a:off x="581191" y="1020431"/>
            <a:ext cx="10993549" cy="1475013"/>
          </a:xfrm>
          <a:effectLst/>
        </p:spPr>
        <p:txBody>
          <a:bodyPr rtlCol="0" anchor="b">
            <a:normAutofit/>
          </a:bodyPr>
          <a:lstStyle>
            <a:lvl1pPr>
              <a:defRPr sz="3600">
                <a:solidFill>
                  <a:schemeClr val="tx1">
                    <a:lumMod val="75000"/>
                    <a:lumOff val="25000"/>
                  </a:schemeClr>
                </a:solidFill>
              </a:defRPr>
            </a:lvl1pPr>
          </a:lstStyle>
          <a:p>
            <a:pPr rtl="0"/>
            <a:r>
              <a:rPr lang="it-IT"/>
              <a:t>Fare clic per modificare lo stile del titolo dello schema</a:t>
            </a:r>
            <a:endParaRPr lang="en-US" dirty="0"/>
          </a:p>
        </p:txBody>
      </p:sp>
      <p:sp>
        <p:nvSpPr>
          <p:cNvPr id="3" name="Sottotitolo 2"/>
          <p:cNvSpPr>
            <a:spLocks noGrp="1"/>
          </p:cNvSpPr>
          <p:nvPr>
            <p:ph type="subTitle" idx="1"/>
          </p:nvPr>
        </p:nvSpPr>
        <p:spPr>
          <a:xfrm>
            <a:off x="581194" y="2495445"/>
            <a:ext cx="10993546" cy="590321"/>
          </a:xfrm>
        </p:spPr>
        <p:txBody>
          <a:bodyPr rtlCol="0"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it-IT"/>
              <a:t>Fare clic per modificare lo stile del sottotitolo dello schema</a:t>
            </a:r>
            <a:endParaRPr lang="en-US" dirty="0"/>
          </a:p>
        </p:txBody>
      </p:sp>
      <p:sp>
        <p:nvSpPr>
          <p:cNvPr id="8" name="Segnaposto data 7">
            <a:extLst>
              <a:ext uri="{FF2B5EF4-FFF2-40B4-BE49-F238E27FC236}">
                <a16:creationId xmlns:a16="http://schemas.microsoft.com/office/drawing/2014/main" id="{7FA0ACE7-29A8-47D3-A7D9-257B711D8023}"/>
              </a:ext>
            </a:extLst>
          </p:cNvPr>
          <p:cNvSpPr>
            <a:spLocks noGrp="1"/>
          </p:cNvSpPr>
          <p:nvPr>
            <p:ph type="dt" sz="half" idx="10"/>
          </p:nvPr>
        </p:nvSpPr>
        <p:spPr/>
        <p:txBody>
          <a:bodyPr rtlCol="0"/>
          <a:lstStyle/>
          <a:p>
            <a:pPr rtl="0"/>
            <a:fld id="{BE6A9DFD-D01D-46F2-9F5D-64CD124556CA}" type="datetime1">
              <a:rPr lang="it-IT" smtClean="0"/>
              <a:t>22/03/2022</a:t>
            </a:fld>
            <a:endParaRPr lang="en-US" dirty="0"/>
          </a:p>
        </p:txBody>
      </p:sp>
      <p:sp>
        <p:nvSpPr>
          <p:cNvPr id="9" name="Segnaposto piè di pagina 8">
            <a:extLst>
              <a:ext uri="{FF2B5EF4-FFF2-40B4-BE49-F238E27FC236}">
                <a16:creationId xmlns:a16="http://schemas.microsoft.com/office/drawing/2014/main" id="{DEC604B9-52E9-4810-8359-47206518D038}"/>
              </a:ext>
            </a:extLst>
          </p:cNvPr>
          <p:cNvSpPr>
            <a:spLocks noGrp="1"/>
          </p:cNvSpPr>
          <p:nvPr>
            <p:ph type="ftr" sz="quarter" idx="11"/>
          </p:nvPr>
        </p:nvSpPr>
        <p:spPr/>
        <p:txBody>
          <a:bodyPr rtlCol="0"/>
          <a:lstStyle/>
          <a:p>
            <a:pPr rtl="0"/>
            <a:endParaRPr lang="en-US" dirty="0"/>
          </a:p>
        </p:txBody>
      </p:sp>
      <p:sp>
        <p:nvSpPr>
          <p:cNvPr id="10" name="Segnaposto numero diapositiva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9" name="Titolo 1"/>
          <p:cNvSpPr>
            <a:spLocks noGrp="1"/>
          </p:cNvSpPr>
          <p:nvPr>
            <p:ph type="title"/>
          </p:nvPr>
        </p:nvSpPr>
        <p:spPr>
          <a:xfrm>
            <a:off x="581192" y="702156"/>
            <a:ext cx="11029616" cy="1013800"/>
          </a:xfrm>
        </p:spPr>
        <p:txBody>
          <a:bodyPr rtlCol="0"/>
          <a:lstStyle/>
          <a:p>
            <a:pPr rtl="0"/>
            <a:r>
              <a:rPr lang="it-IT"/>
              <a:t>Fare clic per modificare lo stile del titolo dello schema</a:t>
            </a:r>
            <a:endParaRPr lang="en-US" dirty="0"/>
          </a:p>
        </p:txBody>
      </p:sp>
      <p:sp>
        <p:nvSpPr>
          <p:cNvPr id="3" name="Segnaposto testo verticale 2"/>
          <p:cNvSpPr>
            <a:spLocks noGrp="1"/>
          </p:cNvSpPr>
          <p:nvPr>
            <p:ph type="body" orient="vert" idx="1"/>
          </p:nvPr>
        </p:nvSpPr>
        <p:spPr/>
        <p:txBody>
          <a:bodyPr vert="eaVert" rtlCol="0" anchor="t"/>
          <a:lstStyle>
            <a:lvl1pPr algn="l">
              <a:defRPr/>
            </a:lvl1pPr>
            <a:lvl2pPr algn="l">
              <a:defRPr/>
            </a:lvl2pPr>
            <a:lvl3pPr algn="l">
              <a:defRPr/>
            </a:lvl3pPr>
            <a:lvl4pPr algn="l">
              <a:defRPr/>
            </a:lvl4pPr>
            <a:lvl5pPr algn="l">
              <a:defRPr/>
            </a:lvl5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4" name="Segnaposto data 3"/>
          <p:cNvSpPr>
            <a:spLocks noGrp="1"/>
          </p:cNvSpPr>
          <p:nvPr>
            <p:ph type="dt" sz="half" idx="10"/>
          </p:nvPr>
        </p:nvSpPr>
        <p:spPr/>
        <p:txBody>
          <a:bodyPr rtlCol="0"/>
          <a:lstStyle/>
          <a:p>
            <a:pPr rtl="0"/>
            <a:fld id="{D6985F1D-99DE-4FE8-9093-377AC3915E25}" type="datetime1">
              <a:rPr lang="it-IT" smtClean="0"/>
              <a:t>22/03/2022</a:t>
            </a:fld>
            <a:endParaRPr lang="en-US" dirty="0"/>
          </a:p>
        </p:txBody>
      </p:sp>
      <p:sp>
        <p:nvSpPr>
          <p:cNvPr id="5" name="Segnaposto piè di pagina 4"/>
          <p:cNvSpPr>
            <a:spLocks noGrp="1"/>
          </p:cNvSpPr>
          <p:nvPr>
            <p:ph type="ftr" sz="quarter" idx="11"/>
          </p:nvPr>
        </p:nvSpPr>
        <p:spPr/>
        <p:txBody>
          <a:bodyPr rtlCol="0"/>
          <a:lstStyle/>
          <a:p>
            <a:pPr rtl="0"/>
            <a:endParaRPr lang="en-US" dirty="0"/>
          </a:p>
        </p:txBody>
      </p:sp>
      <p:sp>
        <p:nvSpPr>
          <p:cNvPr id="6" name="Segnaposto numero diapositiva 5"/>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7" name="Rettangolo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olo verticale 1"/>
          <p:cNvSpPr>
            <a:spLocks noGrp="1"/>
          </p:cNvSpPr>
          <p:nvPr>
            <p:ph type="title" orient="vert"/>
          </p:nvPr>
        </p:nvSpPr>
        <p:spPr>
          <a:xfrm>
            <a:off x="8204200" y="863600"/>
            <a:ext cx="3124200" cy="4807326"/>
          </a:xfrm>
        </p:spPr>
        <p:txBody>
          <a:bodyPr vert="eaVert" rtlCol="0" anchor="ctr"/>
          <a:lstStyle>
            <a:lvl1pPr>
              <a:defRPr>
                <a:solidFill>
                  <a:srgbClr val="FFFFFF"/>
                </a:solidFill>
              </a:defRPr>
            </a:lvl1pPr>
          </a:lstStyle>
          <a:p>
            <a:pPr rtl="0"/>
            <a:r>
              <a:rPr lang="it-IT"/>
              <a:t>Fare clic per modificare lo stile del titolo dello schema</a:t>
            </a:r>
            <a:endParaRPr lang="en-US" dirty="0"/>
          </a:p>
        </p:txBody>
      </p:sp>
      <p:sp>
        <p:nvSpPr>
          <p:cNvPr id="3" name="Segnaposto testo verticale 2"/>
          <p:cNvSpPr>
            <a:spLocks noGrp="1"/>
          </p:cNvSpPr>
          <p:nvPr>
            <p:ph type="body" orient="vert" idx="1"/>
          </p:nvPr>
        </p:nvSpPr>
        <p:spPr>
          <a:xfrm>
            <a:off x="774923" y="863600"/>
            <a:ext cx="7161625" cy="4807326"/>
          </a:xfrm>
        </p:spPr>
        <p:txBody>
          <a:bodyPr vert="eaVert" rtlCol="0" anchor="t"/>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8" name="Rettangolo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ttangolo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ttangolo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Segnaposto data 10">
            <a:extLst>
              <a:ext uri="{FF2B5EF4-FFF2-40B4-BE49-F238E27FC236}">
                <a16:creationId xmlns:a16="http://schemas.microsoft.com/office/drawing/2014/main" id="{5C74A470-3BD3-4F33-80E5-67E6E87FCBE7}"/>
              </a:ext>
            </a:extLst>
          </p:cNvPr>
          <p:cNvSpPr>
            <a:spLocks noGrp="1"/>
          </p:cNvSpPr>
          <p:nvPr>
            <p:ph type="dt" sz="half" idx="10"/>
          </p:nvPr>
        </p:nvSpPr>
        <p:spPr/>
        <p:txBody>
          <a:bodyPr rtlCol="0"/>
          <a:lstStyle/>
          <a:p>
            <a:pPr rtl="0"/>
            <a:fld id="{2E24D16E-427E-461B-B316-99E3B1E340F1}" type="datetime1">
              <a:rPr lang="it-IT" smtClean="0"/>
              <a:t>22/03/2022</a:t>
            </a:fld>
            <a:endParaRPr lang="en-US" dirty="0"/>
          </a:p>
        </p:txBody>
      </p:sp>
      <p:sp>
        <p:nvSpPr>
          <p:cNvPr id="12" name="Segnaposto piè di pagina 11">
            <a:extLst>
              <a:ext uri="{FF2B5EF4-FFF2-40B4-BE49-F238E27FC236}">
                <a16:creationId xmlns:a16="http://schemas.microsoft.com/office/drawing/2014/main" id="{9A3A30BA-DB50-4D7D-BCDE-17D20FB354DF}"/>
              </a:ext>
            </a:extLst>
          </p:cNvPr>
          <p:cNvSpPr>
            <a:spLocks noGrp="1"/>
          </p:cNvSpPr>
          <p:nvPr>
            <p:ph type="ftr" sz="quarter" idx="11"/>
          </p:nvPr>
        </p:nvSpPr>
        <p:spPr/>
        <p:txBody>
          <a:bodyPr rtlCol="0"/>
          <a:lstStyle/>
          <a:p>
            <a:pPr rtl="0"/>
            <a:endParaRPr lang="en-US" dirty="0"/>
          </a:p>
        </p:txBody>
      </p:sp>
      <p:sp>
        <p:nvSpPr>
          <p:cNvPr id="13" name="Segnaposto numero diapositiva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581192" y="702156"/>
            <a:ext cx="11029616" cy="1188720"/>
          </a:xfrm>
        </p:spPr>
        <p:txBody>
          <a:bodyPr rtlCol="0"/>
          <a:lstStyle/>
          <a:p>
            <a:pPr rtl="0"/>
            <a:r>
              <a:rPr lang="it-IT"/>
              <a:t>Fare clic per modificare lo stile del titolo dello schema</a:t>
            </a:r>
            <a:endParaRPr lang="en-US" dirty="0"/>
          </a:p>
        </p:txBody>
      </p:sp>
      <p:sp>
        <p:nvSpPr>
          <p:cNvPr id="3" name="Segnaposto contenuto 2"/>
          <p:cNvSpPr>
            <a:spLocks noGrp="1"/>
          </p:cNvSpPr>
          <p:nvPr>
            <p:ph idx="1"/>
          </p:nvPr>
        </p:nvSpPr>
        <p:spPr>
          <a:xfrm>
            <a:off x="581192" y="2340864"/>
            <a:ext cx="11029615" cy="3634486"/>
          </a:xfrm>
        </p:spPr>
        <p:txBody>
          <a:bodyPr rtlCol="0"/>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8" name="Segnaposto data 7">
            <a:extLst>
              <a:ext uri="{FF2B5EF4-FFF2-40B4-BE49-F238E27FC236}">
                <a16:creationId xmlns:a16="http://schemas.microsoft.com/office/drawing/2014/main" id="{770E6237-3456-439F-802D-3BA93FC7E3E5}"/>
              </a:ext>
            </a:extLst>
          </p:cNvPr>
          <p:cNvSpPr>
            <a:spLocks noGrp="1"/>
          </p:cNvSpPr>
          <p:nvPr>
            <p:ph type="dt" sz="half" idx="10"/>
          </p:nvPr>
        </p:nvSpPr>
        <p:spPr/>
        <p:txBody>
          <a:bodyPr rtlCol="0"/>
          <a:lstStyle/>
          <a:p>
            <a:pPr rtl="0"/>
            <a:fld id="{FC16C3F1-EAB4-40C7-A804-E4164A432ACC}" type="datetime1">
              <a:rPr lang="it-IT" smtClean="0"/>
              <a:t>22/03/2022</a:t>
            </a:fld>
            <a:endParaRPr lang="en-US" dirty="0"/>
          </a:p>
        </p:txBody>
      </p:sp>
      <p:sp>
        <p:nvSpPr>
          <p:cNvPr id="9" name="Segnaposto piè di pagina 8">
            <a:extLst>
              <a:ext uri="{FF2B5EF4-FFF2-40B4-BE49-F238E27FC236}">
                <a16:creationId xmlns:a16="http://schemas.microsoft.com/office/drawing/2014/main" id="{1356D3B5-6063-4A89-B88F-9D3043916FF8}"/>
              </a:ext>
            </a:extLst>
          </p:cNvPr>
          <p:cNvSpPr>
            <a:spLocks noGrp="1"/>
          </p:cNvSpPr>
          <p:nvPr>
            <p:ph type="ftr" sz="quarter" idx="11"/>
          </p:nvPr>
        </p:nvSpPr>
        <p:spPr/>
        <p:txBody>
          <a:bodyPr rtlCol="0"/>
          <a:lstStyle/>
          <a:p>
            <a:pPr rtl="0"/>
            <a:endParaRPr lang="en-US" dirty="0"/>
          </a:p>
        </p:txBody>
      </p:sp>
      <p:sp>
        <p:nvSpPr>
          <p:cNvPr id="10" name="Segnaposto numero diapositiva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8" name="Rettangolo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olo 1"/>
          <p:cNvSpPr>
            <a:spLocks noGrp="1"/>
          </p:cNvSpPr>
          <p:nvPr>
            <p:ph type="title"/>
          </p:nvPr>
        </p:nvSpPr>
        <p:spPr>
          <a:xfrm>
            <a:off x="581193" y="2393950"/>
            <a:ext cx="11029615" cy="2147467"/>
          </a:xfrm>
        </p:spPr>
        <p:txBody>
          <a:bodyPr rtlCol="0" anchor="b">
            <a:normAutofit/>
          </a:bodyPr>
          <a:lstStyle>
            <a:lvl1pPr algn="l">
              <a:defRPr sz="3600" b="0" cap="all">
                <a:solidFill>
                  <a:schemeClr val="tx1">
                    <a:lumMod val="75000"/>
                    <a:lumOff val="25000"/>
                  </a:schemeClr>
                </a:solidFill>
              </a:defRPr>
            </a:lvl1pPr>
          </a:lstStyle>
          <a:p>
            <a:pPr rtl="0"/>
            <a:r>
              <a:rPr lang="it-IT"/>
              <a:t>Fare clic per modificare lo stile del titolo dello schema</a:t>
            </a:r>
            <a:endParaRPr lang="en-US" dirty="0"/>
          </a:p>
        </p:txBody>
      </p:sp>
      <p:sp>
        <p:nvSpPr>
          <p:cNvPr id="3" name="Segnaposto testo 2"/>
          <p:cNvSpPr>
            <a:spLocks noGrp="1"/>
          </p:cNvSpPr>
          <p:nvPr>
            <p:ph type="body" idx="1"/>
          </p:nvPr>
        </p:nvSpPr>
        <p:spPr>
          <a:xfrm>
            <a:off x="581192" y="4541417"/>
            <a:ext cx="11029615" cy="600556"/>
          </a:xfrm>
        </p:spPr>
        <p:txBody>
          <a:bodyPr rtlCol="0"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a:t>Fare clic per modificare gli stili del testo dello schema</a:t>
            </a:r>
          </a:p>
        </p:txBody>
      </p:sp>
      <p:sp>
        <p:nvSpPr>
          <p:cNvPr id="7" name="Segnaposto data 6">
            <a:extLst>
              <a:ext uri="{FF2B5EF4-FFF2-40B4-BE49-F238E27FC236}">
                <a16:creationId xmlns:a16="http://schemas.microsoft.com/office/drawing/2014/main" id="{61582016-5696-4A93-887F-BBB3B9002FE5}"/>
              </a:ext>
            </a:extLst>
          </p:cNvPr>
          <p:cNvSpPr>
            <a:spLocks noGrp="1"/>
          </p:cNvSpPr>
          <p:nvPr>
            <p:ph type="dt" sz="half" idx="10"/>
          </p:nvPr>
        </p:nvSpPr>
        <p:spPr/>
        <p:txBody>
          <a:bodyPr rtlCol="0"/>
          <a:lstStyle/>
          <a:p>
            <a:pPr rtl="0"/>
            <a:fld id="{593AB179-A7B4-4F53-8FBC-DA521D7752CD}" type="datetime1">
              <a:rPr lang="it-IT" smtClean="0"/>
              <a:t>22/03/2022</a:t>
            </a:fld>
            <a:endParaRPr lang="en-US" dirty="0"/>
          </a:p>
        </p:txBody>
      </p:sp>
      <p:sp>
        <p:nvSpPr>
          <p:cNvPr id="9" name="Segnaposto piè di pagina 8">
            <a:extLst>
              <a:ext uri="{FF2B5EF4-FFF2-40B4-BE49-F238E27FC236}">
                <a16:creationId xmlns:a16="http://schemas.microsoft.com/office/drawing/2014/main" id="{857CFCD5-1192-4E18-8A8F-29E153B44DA4}"/>
              </a:ext>
            </a:extLst>
          </p:cNvPr>
          <p:cNvSpPr>
            <a:spLocks noGrp="1"/>
          </p:cNvSpPr>
          <p:nvPr>
            <p:ph type="ftr" sz="quarter" idx="11"/>
          </p:nvPr>
        </p:nvSpPr>
        <p:spPr/>
        <p:txBody>
          <a:bodyPr rtlCol="0"/>
          <a:lstStyle/>
          <a:p>
            <a:pPr rtl="0"/>
            <a:endParaRPr lang="en-US" dirty="0"/>
          </a:p>
        </p:txBody>
      </p:sp>
      <p:sp>
        <p:nvSpPr>
          <p:cNvPr id="10" name="Segnaposto numero diapositiva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581193" y="729658"/>
            <a:ext cx="11029616" cy="988332"/>
          </a:xfrm>
        </p:spPr>
        <p:txBody>
          <a:bodyPr rtlCol="0"/>
          <a:lstStyle/>
          <a:p>
            <a:pPr rtl="0"/>
            <a:r>
              <a:rPr lang="it-IT"/>
              <a:t>Fare clic per modificare lo stile del titolo dello schema</a:t>
            </a:r>
            <a:endParaRPr lang="en-US" dirty="0"/>
          </a:p>
        </p:txBody>
      </p:sp>
      <p:sp>
        <p:nvSpPr>
          <p:cNvPr id="3" name="Segnaposto contenuto 2"/>
          <p:cNvSpPr>
            <a:spLocks noGrp="1"/>
          </p:cNvSpPr>
          <p:nvPr>
            <p:ph sz="half" idx="1"/>
          </p:nvPr>
        </p:nvSpPr>
        <p:spPr>
          <a:xfrm>
            <a:off x="581193" y="2228003"/>
            <a:ext cx="5194767" cy="3633047"/>
          </a:xfrm>
        </p:spPr>
        <p:txBody>
          <a:bodyPr rtlCol="0">
            <a:normAutofit/>
          </a:body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4" name="Segnaposto contenuto 3"/>
          <p:cNvSpPr>
            <a:spLocks noGrp="1"/>
          </p:cNvSpPr>
          <p:nvPr>
            <p:ph sz="half" idx="2"/>
          </p:nvPr>
        </p:nvSpPr>
        <p:spPr>
          <a:xfrm>
            <a:off x="6416039" y="2228003"/>
            <a:ext cx="5194769" cy="3633047"/>
          </a:xfrm>
        </p:spPr>
        <p:txBody>
          <a:bodyPr rtlCol="0">
            <a:normAutofit/>
          </a:body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5" name="Segnaposto data 4"/>
          <p:cNvSpPr>
            <a:spLocks noGrp="1"/>
          </p:cNvSpPr>
          <p:nvPr>
            <p:ph type="dt" sz="half" idx="10"/>
          </p:nvPr>
        </p:nvSpPr>
        <p:spPr/>
        <p:txBody>
          <a:bodyPr rtlCol="0"/>
          <a:lstStyle/>
          <a:p>
            <a:pPr rtl="0"/>
            <a:fld id="{2BC475E4-8A13-4296-8284-4EFC212D9D0C}" type="datetime1">
              <a:rPr lang="it-IT" smtClean="0"/>
              <a:t>22/03/2022</a:t>
            </a:fld>
            <a:endParaRPr lang="en-US" dirty="0"/>
          </a:p>
        </p:txBody>
      </p:sp>
      <p:sp>
        <p:nvSpPr>
          <p:cNvPr id="6" name="Segnaposto piè di pagina 5"/>
          <p:cNvSpPr>
            <a:spLocks noGrp="1"/>
          </p:cNvSpPr>
          <p:nvPr>
            <p:ph type="ftr" sz="quarter" idx="11"/>
          </p:nvPr>
        </p:nvSpPr>
        <p:spPr/>
        <p:txBody>
          <a:bodyPr rtlCol="0"/>
          <a:lstStyle/>
          <a:p>
            <a:pPr rtl="0"/>
            <a:endParaRPr lang="en-US" dirty="0"/>
          </a:p>
        </p:txBody>
      </p:sp>
      <p:sp>
        <p:nvSpPr>
          <p:cNvPr id="7" name="Segnaposto numero diapositiva 6"/>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fronto">
    <p:spTree>
      <p:nvGrpSpPr>
        <p:cNvPr id="1" name=""/>
        <p:cNvGrpSpPr/>
        <p:nvPr/>
      </p:nvGrpSpPr>
      <p:grpSpPr>
        <a:xfrm>
          <a:off x="0" y="0"/>
          <a:ext cx="0" cy="0"/>
          <a:chOff x="0" y="0"/>
          <a:chExt cx="0" cy="0"/>
        </a:xfrm>
      </p:grpSpPr>
      <p:sp>
        <p:nvSpPr>
          <p:cNvPr id="12" name="Titolo 1"/>
          <p:cNvSpPr>
            <a:spLocks noGrp="1"/>
          </p:cNvSpPr>
          <p:nvPr>
            <p:ph type="title"/>
          </p:nvPr>
        </p:nvSpPr>
        <p:spPr>
          <a:xfrm>
            <a:off x="581193" y="729658"/>
            <a:ext cx="11029616" cy="988332"/>
          </a:xfrm>
        </p:spPr>
        <p:txBody>
          <a:bodyPr rtlCol="0"/>
          <a:lstStyle/>
          <a:p>
            <a:pPr rtl="0"/>
            <a:r>
              <a:rPr lang="it-IT"/>
              <a:t>Fare clic per modificare lo stile del titolo dello schema</a:t>
            </a:r>
            <a:endParaRPr lang="en-US" dirty="0"/>
          </a:p>
        </p:txBody>
      </p:sp>
      <p:sp>
        <p:nvSpPr>
          <p:cNvPr id="3" name="Segnaposto testo 2"/>
          <p:cNvSpPr>
            <a:spLocks noGrp="1"/>
          </p:cNvSpPr>
          <p:nvPr>
            <p:ph type="body" idx="1"/>
          </p:nvPr>
        </p:nvSpPr>
        <p:spPr>
          <a:xfrm>
            <a:off x="581191" y="2250891"/>
            <a:ext cx="5194769" cy="557784"/>
          </a:xfrm>
        </p:spPr>
        <p:txBody>
          <a:bodyPr rtlCol="0"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a:t>Fare clic per modificare gli stili del testo dello schema</a:t>
            </a:r>
          </a:p>
        </p:txBody>
      </p:sp>
      <p:sp>
        <p:nvSpPr>
          <p:cNvPr id="4" name="Segnaposto contenuto 3"/>
          <p:cNvSpPr>
            <a:spLocks noGrp="1"/>
          </p:cNvSpPr>
          <p:nvPr>
            <p:ph sz="half" idx="2"/>
          </p:nvPr>
        </p:nvSpPr>
        <p:spPr>
          <a:xfrm>
            <a:off x="581194" y="2926052"/>
            <a:ext cx="5194766" cy="2934999"/>
          </a:xfrm>
        </p:spPr>
        <p:txBody>
          <a:bodyPr rtlCol="0" anchor="t">
            <a:normAutofit/>
          </a:body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5" name="Segnaposto testo 4"/>
          <p:cNvSpPr>
            <a:spLocks noGrp="1"/>
          </p:cNvSpPr>
          <p:nvPr>
            <p:ph type="body" sz="quarter" idx="3"/>
          </p:nvPr>
        </p:nvSpPr>
        <p:spPr>
          <a:xfrm>
            <a:off x="6416039" y="2250892"/>
            <a:ext cx="5194770" cy="553373"/>
          </a:xfrm>
        </p:spPr>
        <p:txBody>
          <a:bodyPr rtlCol="0"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it-IT"/>
              <a:t>Fare clic per modificare gli stili del testo dello schema</a:t>
            </a:r>
          </a:p>
        </p:txBody>
      </p:sp>
      <p:sp>
        <p:nvSpPr>
          <p:cNvPr id="6" name="Segnaposto contenuto 5"/>
          <p:cNvSpPr>
            <a:spLocks noGrp="1"/>
          </p:cNvSpPr>
          <p:nvPr>
            <p:ph sz="quarter" idx="4"/>
          </p:nvPr>
        </p:nvSpPr>
        <p:spPr>
          <a:xfrm>
            <a:off x="6416037" y="2926052"/>
            <a:ext cx="5194771" cy="2934999"/>
          </a:xfrm>
        </p:spPr>
        <p:txBody>
          <a:bodyPr rtlCol="0" anchor="t">
            <a:normAutofit/>
          </a:body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7" name="Segnaposto data 6"/>
          <p:cNvSpPr>
            <a:spLocks noGrp="1"/>
          </p:cNvSpPr>
          <p:nvPr>
            <p:ph type="dt" sz="half" idx="10"/>
          </p:nvPr>
        </p:nvSpPr>
        <p:spPr/>
        <p:txBody>
          <a:bodyPr rtlCol="0"/>
          <a:lstStyle/>
          <a:p>
            <a:pPr rtl="0"/>
            <a:fld id="{2EDAC308-8BE6-45DD-8B68-B04D02410B09}" type="datetime1">
              <a:rPr lang="it-IT" smtClean="0"/>
              <a:t>22/03/2022</a:t>
            </a:fld>
            <a:endParaRPr lang="en-US" dirty="0"/>
          </a:p>
        </p:txBody>
      </p:sp>
      <p:sp>
        <p:nvSpPr>
          <p:cNvPr id="8" name="Segnaposto piè di pagina 7"/>
          <p:cNvSpPr>
            <a:spLocks noGrp="1"/>
          </p:cNvSpPr>
          <p:nvPr>
            <p:ph type="ftr" sz="quarter" idx="11"/>
          </p:nvPr>
        </p:nvSpPr>
        <p:spPr/>
        <p:txBody>
          <a:bodyPr rtlCol="0"/>
          <a:lstStyle/>
          <a:p>
            <a:pPr rtl="0"/>
            <a:endParaRPr lang="en-US" dirty="0"/>
          </a:p>
        </p:txBody>
      </p:sp>
      <p:sp>
        <p:nvSpPr>
          <p:cNvPr id="9" name="Segnaposto numero diapositiva 8"/>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8" name="Titolo 1"/>
          <p:cNvSpPr>
            <a:spLocks noGrp="1"/>
          </p:cNvSpPr>
          <p:nvPr>
            <p:ph type="title"/>
          </p:nvPr>
        </p:nvSpPr>
        <p:spPr>
          <a:xfrm>
            <a:off x="575894" y="729658"/>
            <a:ext cx="11029616" cy="988332"/>
          </a:xfrm>
        </p:spPr>
        <p:txBody>
          <a:bodyPr rtlCol="0"/>
          <a:lstStyle/>
          <a:p>
            <a:pPr rtl="0"/>
            <a:r>
              <a:rPr lang="it-IT"/>
              <a:t>Fare clic per modificare lo stile del titolo dello schema</a:t>
            </a:r>
            <a:endParaRPr lang="en-US" dirty="0"/>
          </a:p>
        </p:txBody>
      </p:sp>
      <p:sp>
        <p:nvSpPr>
          <p:cNvPr id="3" name="Segnaposto data 2"/>
          <p:cNvSpPr>
            <a:spLocks noGrp="1"/>
          </p:cNvSpPr>
          <p:nvPr>
            <p:ph type="dt" sz="half" idx="10"/>
          </p:nvPr>
        </p:nvSpPr>
        <p:spPr/>
        <p:txBody>
          <a:bodyPr rtlCol="0"/>
          <a:lstStyle/>
          <a:p>
            <a:pPr rtl="0"/>
            <a:fld id="{85254269-30BB-4415-A3F6-02D389D24D09}" type="datetime1">
              <a:rPr lang="it-IT" smtClean="0"/>
              <a:t>22/03/2022</a:t>
            </a:fld>
            <a:endParaRPr lang="en-US" dirty="0"/>
          </a:p>
        </p:txBody>
      </p:sp>
      <p:sp>
        <p:nvSpPr>
          <p:cNvPr id="4" name="Segnaposto piè di pagina 3"/>
          <p:cNvSpPr>
            <a:spLocks noGrp="1"/>
          </p:cNvSpPr>
          <p:nvPr>
            <p:ph type="ftr" sz="quarter" idx="11"/>
          </p:nvPr>
        </p:nvSpPr>
        <p:spPr/>
        <p:txBody>
          <a:bodyPr rtlCol="0"/>
          <a:lstStyle/>
          <a:p>
            <a:pPr rtl="0"/>
            <a:endParaRPr lang="en-US" dirty="0"/>
          </a:p>
        </p:txBody>
      </p:sp>
      <p:sp>
        <p:nvSpPr>
          <p:cNvPr id="5" name="Segnaposto numero diapositiva 4"/>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rtlCol="0"/>
          <a:lstStyle/>
          <a:p>
            <a:pPr rtl="0"/>
            <a:fld id="{60ACBBB0-50A8-412C-AC83-6C1A96035CC9}" type="datetime1">
              <a:rPr lang="it-IT" smtClean="0"/>
              <a:t>22/03/2022</a:t>
            </a:fld>
            <a:endParaRPr lang="en-US" dirty="0"/>
          </a:p>
        </p:txBody>
      </p:sp>
      <p:sp>
        <p:nvSpPr>
          <p:cNvPr id="3" name="Segnaposto piè di pagina 2"/>
          <p:cNvSpPr>
            <a:spLocks noGrp="1"/>
          </p:cNvSpPr>
          <p:nvPr>
            <p:ph type="ftr" sz="quarter" idx="11"/>
          </p:nvPr>
        </p:nvSpPr>
        <p:spPr/>
        <p:txBody>
          <a:bodyPr rtlCol="0"/>
          <a:lstStyle/>
          <a:p>
            <a:pPr rtl="0"/>
            <a:endParaRPr lang="en-US" dirty="0"/>
          </a:p>
        </p:txBody>
      </p:sp>
      <p:sp>
        <p:nvSpPr>
          <p:cNvPr id="4" name="Segnaposto numero diapositiva 3"/>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9" name="Rettangolo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olo 1"/>
          <p:cNvSpPr>
            <a:spLocks noGrp="1"/>
          </p:cNvSpPr>
          <p:nvPr>
            <p:ph type="title"/>
          </p:nvPr>
        </p:nvSpPr>
        <p:spPr>
          <a:xfrm>
            <a:off x="767857" y="933450"/>
            <a:ext cx="3031852" cy="1722419"/>
          </a:xfrm>
        </p:spPr>
        <p:txBody>
          <a:bodyPr rtlCol="0" anchor="b">
            <a:normAutofit/>
          </a:bodyPr>
          <a:lstStyle>
            <a:lvl1pPr algn="l">
              <a:defRPr sz="2400" b="0">
                <a:solidFill>
                  <a:srgbClr val="FFFFFF"/>
                </a:solidFill>
              </a:defRPr>
            </a:lvl1pPr>
          </a:lstStyle>
          <a:p>
            <a:pPr rtl="0"/>
            <a:r>
              <a:rPr lang="it-IT"/>
              <a:t>Fare clic per modificare lo stile del titolo dello schema</a:t>
            </a:r>
            <a:endParaRPr lang="en-US" dirty="0"/>
          </a:p>
        </p:txBody>
      </p:sp>
      <p:sp>
        <p:nvSpPr>
          <p:cNvPr id="3" name="Segnaposto contenuto 2"/>
          <p:cNvSpPr>
            <a:spLocks noGrp="1"/>
          </p:cNvSpPr>
          <p:nvPr>
            <p:ph idx="1"/>
          </p:nvPr>
        </p:nvSpPr>
        <p:spPr>
          <a:xfrm>
            <a:off x="4900928" y="1179829"/>
            <a:ext cx="6650991" cy="4658216"/>
          </a:xfrm>
        </p:spPr>
        <p:txBody>
          <a:bodyPr rtlCol="0"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4" name="Segnaposto testo 3"/>
          <p:cNvSpPr>
            <a:spLocks noGrp="1"/>
          </p:cNvSpPr>
          <p:nvPr>
            <p:ph type="body" sz="half" idx="2"/>
          </p:nvPr>
        </p:nvSpPr>
        <p:spPr>
          <a:xfrm>
            <a:off x="767857" y="2836654"/>
            <a:ext cx="3031852" cy="3001392"/>
          </a:xfrm>
        </p:spPr>
        <p:txBody>
          <a:bodyPr rtlCol="0"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a:t>Fare clic per modificare gli stili del testo dello schema</a:t>
            </a:r>
          </a:p>
        </p:txBody>
      </p:sp>
      <p:sp>
        <p:nvSpPr>
          <p:cNvPr id="8" name="Segnaposto data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rtlCol="0"/>
          <a:lstStyle/>
          <a:p>
            <a:pPr rtl="0"/>
            <a:fld id="{44D8AF99-1FFE-484F-999D-5C9E0DFBE297}" type="datetime1">
              <a:rPr lang="it-IT" smtClean="0"/>
              <a:t>22/03/2022</a:t>
            </a:fld>
            <a:endParaRPr lang="en-US" dirty="0"/>
          </a:p>
        </p:txBody>
      </p:sp>
      <p:sp>
        <p:nvSpPr>
          <p:cNvPr id="10" name="Segnaposto piè di pagina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rtlCol="0"/>
          <a:lstStyle/>
          <a:p>
            <a:pPr rtl="0"/>
            <a:endParaRPr lang="en-US" dirty="0"/>
          </a:p>
        </p:txBody>
      </p:sp>
      <p:sp>
        <p:nvSpPr>
          <p:cNvPr id="11" name="Segnaposto numero diapositiva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rtlCol="0"/>
          <a:lstStyle/>
          <a:p>
            <a:pPr rtl="0"/>
            <a:fld id="{3A98EE3D-8CD1-4C3F-BD1C-C98C9596463C}" type="slidenum">
              <a:rPr lang="en-US" smtClean="0"/>
              <a:pPr/>
              <a:t>‹N›</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81193" y="4693389"/>
            <a:ext cx="11029616" cy="566738"/>
          </a:xfrm>
        </p:spPr>
        <p:txBody>
          <a:bodyPr rtlCol="0" anchor="b">
            <a:normAutofit/>
          </a:bodyPr>
          <a:lstStyle>
            <a:lvl1pPr algn="l">
              <a:defRPr sz="2400" b="0">
                <a:solidFill>
                  <a:schemeClr val="tx1">
                    <a:lumMod val="75000"/>
                    <a:lumOff val="25000"/>
                  </a:schemeClr>
                </a:solidFill>
              </a:defRPr>
            </a:lvl1pPr>
          </a:lstStyle>
          <a:p>
            <a:pPr rtl="0"/>
            <a:r>
              <a:rPr lang="it-IT"/>
              <a:t>Fare clic per modificare lo stile del titolo dello schema</a:t>
            </a:r>
            <a:endParaRPr lang="en-US" dirty="0"/>
          </a:p>
        </p:txBody>
      </p:sp>
      <p:sp>
        <p:nvSpPr>
          <p:cNvPr id="3" name="Segnaposto immagine 2"/>
          <p:cNvSpPr>
            <a:spLocks noGrp="1" noChangeAspect="1"/>
          </p:cNvSpPr>
          <p:nvPr>
            <p:ph type="pic" idx="1"/>
          </p:nvPr>
        </p:nvSpPr>
        <p:spPr>
          <a:xfrm>
            <a:off x="447817" y="641350"/>
            <a:ext cx="11290859" cy="3651249"/>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it-IT"/>
              <a:t>Fare clic sull'icona per inserire un'immagine</a:t>
            </a:r>
            <a:endParaRPr lang="en-US" dirty="0"/>
          </a:p>
        </p:txBody>
      </p:sp>
      <p:sp>
        <p:nvSpPr>
          <p:cNvPr id="4" name="Segnaposto testo 3"/>
          <p:cNvSpPr>
            <a:spLocks noGrp="1"/>
          </p:cNvSpPr>
          <p:nvPr>
            <p:ph type="body" sz="half" idx="2"/>
          </p:nvPr>
        </p:nvSpPr>
        <p:spPr>
          <a:xfrm>
            <a:off x="581192" y="5260127"/>
            <a:ext cx="11029617" cy="998148"/>
          </a:xfrm>
        </p:spPr>
        <p:txBody>
          <a:bodyPr rtlCol="0"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a:t>Fare clic per modificare gli stili del testo dello schema</a:t>
            </a:r>
          </a:p>
        </p:txBody>
      </p:sp>
      <p:sp>
        <p:nvSpPr>
          <p:cNvPr id="5" name="Segnaposto data 4"/>
          <p:cNvSpPr>
            <a:spLocks noGrp="1"/>
          </p:cNvSpPr>
          <p:nvPr>
            <p:ph type="dt" sz="half" idx="10"/>
          </p:nvPr>
        </p:nvSpPr>
        <p:spPr/>
        <p:txBody>
          <a:bodyPr rtlCol="0"/>
          <a:lstStyle/>
          <a:p>
            <a:pPr rtl="0"/>
            <a:fld id="{8DCB91F3-7F1A-4CB0-9F29-9C199284DBA2}" type="datetime1">
              <a:rPr lang="it-IT" smtClean="0"/>
              <a:t>22/03/2022</a:t>
            </a:fld>
            <a:endParaRPr lang="en-US" dirty="0"/>
          </a:p>
        </p:txBody>
      </p:sp>
      <p:sp>
        <p:nvSpPr>
          <p:cNvPr id="6" name="Segnaposto piè di pagina 5"/>
          <p:cNvSpPr>
            <a:spLocks noGrp="1"/>
          </p:cNvSpPr>
          <p:nvPr>
            <p:ph type="ftr" sz="quarter" idx="11"/>
          </p:nvPr>
        </p:nvSpPr>
        <p:spPr/>
        <p:txBody>
          <a:bodyPr rtlCol="0"/>
          <a:lstStyle/>
          <a:p>
            <a:pPr algn="l" rtl="0"/>
            <a:endParaRPr lang="en-US" dirty="0"/>
          </a:p>
        </p:txBody>
      </p:sp>
      <p:sp>
        <p:nvSpPr>
          <p:cNvPr id="7" name="Segnaposto numero diapositiva 6"/>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4000">
              <a:schemeClr val="bg1">
                <a:lumMod val="95000"/>
              </a:schemeClr>
            </a:gs>
            <a:gs pos="100000">
              <a:schemeClr val="accent1">
                <a:lumMod val="45000"/>
                <a:lumOff val="55000"/>
              </a:schemeClr>
            </a:gs>
            <a:gs pos="100000">
              <a:srgbClr val="00FF00"/>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pPr rtl="0"/>
            <a:r>
              <a:rPr lang="it"/>
              <a:t>Fare clic per modificare lo stile del titolo dello schema</a:t>
            </a:r>
            <a:endParaRPr lang="en-US" dirty="0"/>
          </a:p>
        </p:txBody>
      </p:sp>
      <p:sp>
        <p:nvSpPr>
          <p:cNvPr id="3" name="Segnaposto testo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rtl="0"/>
            <a:r>
              <a:rPr lang="it"/>
              <a:t>Fare clic per modificare gli stili del testo dello schema</a:t>
            </a:r>
          </a:p>
          <a:p>
            <a:pPr lvl="1" rtl="0"/>
            <a:r>
              <a:rPr lang="it"/>
              <a:t>Secondo livello</a:t>
            </a:r>
          </a:p>
          <a:p>
            <a:pPr lvl="2" rtl="0"/>
            <a:r>
              <a:rPr lang="it"/>
              <a:t>Terzo livello</a:t>
            </a:r>
          </a:p>
          <a:p>
            <a:pPr lvl="3" rtl="0"/>
            <a:r>
              <a:rPr lang="it"/>
              <a:t>Quarto livello</a:t>
            </a:r>
          </a:p>
          <a:p>
            <a:pPr lvl="4" rtl="0"/>
            <a:r>
              <a:rPr lang="it"/>
              <a:t>Quinto livello</a:t>
            </a:r>
            <a:endParaRPr lang="en-US" dirty="0"/>
          </a:p>
        </p:txBody>
      </p:sp>
      <p:sp>
        <p:nvSpPr>
          <p:cNvPr id="4" name="Segnaposto data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BAA6CE81-F21E-4C48-B40D-AB03A3BE863B}" type="datetime1">
              <a:rPr lang="it-IT" smtClean="0"/>
              <a:t>22/03/2022</a:t>
            </a:fld>
            <a:endParaRPr lang="en-US" dirty="0"/>
          </a:p>
        </p:txBody>
      </p:sp>
      <p:sp>
        <p:nvSpPr>
          <p:cNvPr id="5" name="Segnaposto piè di pagina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pPr rtl="0"/>
            <a:endParaRPr lang="en-US" dirty="0"/>
          </a:p>
        </p:txBody>
      </p:sp>
      <p:sp>
        <p:nvSpPr>
          <p:cNvPr id="6" name="Segnaposto numero diapositiva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3A98EE3D-8CD1-4C3F-BD1C-C98C9596463C}" type="slidenum">
              <a:rPr lang="en-US" smtClean="0"/>
              <a:t>‹N›</a:t>
            </a:fld>
            <a:endParaRPr lang="en-US" dirty="0"/>
          </a:p>
        </p:txBody>
      </p:sp>
      <p:sp>
        <p:nvSpPr>
          <p:cNvPr id="9" name="Rettangolo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ttangolo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ttangolo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giustizia-amministrativa.it/portale/pages/istituzionale/visualizza/?nodeRef=&amp;schema=tar_ct&amp;nrg=201702106&amp;nomeFile=201901963_01.html&amp;subDir=Provvedimenti" TargetMode="External"/><Relationship Id="rId7" Type="http://schemas.openxmlformats.org/officeDocument/2006/relationships/hyperlink" Target="https://www.gazzettaufficiale.it/eli/id/2012/11/10/12A11988/sg" TargetMode="External"/><Relationship Id="rId2" Type="http://schemas.openxmlformats.org/officeDocument/2006/relationships/hyperlink" Target="https://www.giustizia-amministrativa.it/portale/pages/istituzionale/visualizza/?nodeRef=&amp;schema=tar_ct&amp;nrg=201701916&amp;nomeFile=201802566_01.html&amp;subDir=Provvedimenti" TargetMode="External"/><Relationship Id="rId1" Type="http://schemas.openxmlformats.org/officeDocument/2006/relationships/slideLayout" Target="../slideLayouts/slideLayout2.xml"/><Relationship Id="rId6" Type="http://schemas.openxmlformats.org/officeDocument/2006/relationships/hyperlink" Target="https://www.giustizia-amministrativa.it/portale/pages/istituzionale/visualizza/?nodeRef=&amp;schema=cds&amp;nrg=201801383&amp;nomeFile=201804867_11.html&amp;subDir=Provvedimenti" TargetMode="External"/><Relationship Id="rId5" Type="http://schemas.openxmlformats.org/officeDocument/2006/relationships/hyperlink" Target="http://curia.europa.eu/juris/document/document.jsf?text=&amp;docid=161612&amp;pageIndex=0&amp;doclang=it&amp;mode=lst&amp;dir=&amp;occ=first&amp;part=1&amp;cid=9852535" TargetMode="External"/><Relationship Id="rId4" Type="http://schemas.openxmlformats.org/officeDocument/2006/relationships/hyperlink" Target="https://www.giustizia-amministrativa.it/portale/pages/istituzionale/visualizza/?nodeRef=&amp;schema=tar_ct&amp;nrg=201701777&amp;nomeFile=202000585_01.html&amp;subDir=Provvedimenti"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8" name="Rettangolo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 name="Titolo 1">
            <a:extLst>
              <a:ext uri="{FF2B5EF4-FFF2-40B4-BE49-F238E27FC236}">
                <a16:creationId xmlns:a16="http://schemas.microsoft.com/office/drawing/2014/main" id="{1C21E816-31F5-48BB-BD02-D15F2F18B48A}"/>
              </a:ext>
            </a:extLst>
          </p:cNvPr>
          <p:cNvSpPr>
            <a:spLocks noGrp="1"/>
          </p:cNvSpPr>
          <p:nvPr>
            <p:ph type="ctrTitle"/>
          </p:nvPr>
        </p:nvSpPr>
        <p:spPr>
          <a:xfrm>
            <a:off x="581188" y="1408480"/>
            <a:ext cx="10993549" cy="1475013"/>
          </a:xfrm>
        </p:spPr>
        <p:txBody>
          <a:bodyPr rtlCol="0">
            <a:noAutofit/>
          </a:bodyPr>
          <a:lstStyle/>
          <a:p>
            <a:pPr algn="ctr" rtl="0"/>
            <a:r>
              <a:rPr lang="it-IT" sz="3500" dirty="0"/>
              <a:t>azioni locali per la prevenzione </a:t>
            </a:r>
            <a:br>
              <a:rPr lang="it-IT" sz="3500" dirty="0"/>
            </a:br>
            <a:r>
              <a:rPr lang="it-IT" sz="3500" dirty="0"/>
              <a:t>e contrasto al gioco d’azzardo patologico</a:t>
            </a:r>
            <a:endParaRPr lang="it" sz="3500" dirty="0"/>
          </a:p>
        </p:txBody>
      </p:sp>
      <p:sp>
        <p:nvSpPr>
          <p:cNvPr id="3" name="Sottotitolo 2">
            <a:extLst>
              <a:ext uri="{FF2B5EF4-FFF2-40B4-BE49-F238E27FC236}">
                <a16:creationId xmlns:a16="http://schemas.microsoft.com/office/drawing/2014/main" id="{835D6E6B-3353-491C-A3C6-F278D6CED8B3}"/>
              </a:ext>
            </a:extLst>
          </p:cNvPr>
          <p:cNvSpPr>
            <a:spLocks noGrp="1"/>
          </p:cNvSpPr>
          <p:nvPr>
            <p:ph type="subTitle" idx="1"/>
          </p:nvPr>
        </p:nvSpPr>
        <p:spPr>
          <a:xfrm>
            <a:off x="596717" y="3119499"/>
            <a:ext cx="10993546" cy="1077362"/>
          </a:xfrm>
        </p:spPr>
        <p:txBody>
          <a:bodyPr rtlCol="0">
            <a:noAutofit/>
          </a:bodyPr>
          <a:lstStyle/>
          <a:p>
            <a:pPr algn="ctr" rtl="0"/>
            <a:r>
              <a:rPr lang="it-IT" sz="3000" b="1" i="1" dirty="0">
                <a:solidFill>
                  <a:srgbClr val="FF0000"/>
                </a:solidFill>
              </a:rPr>
              <a:t>Dal regolamento all’</a:t>
            </a:r>
            <a:r>
              <a:rPr lang="it" sz="3000" b="1" i="1" dirty="0">
                <a:solidFill>
                  <a:srgbClr val="FF0000"/>
                </a:solidFill>
              </a:rPr>
              <a:t>ordinanza</a:t>
            </a:r>
          </a:p>
        </p:txBody>
      </p:sp>
      <p:sp>
        <p:nvSpPr>
          <p:cNvPr id="20" name="Rettangolo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ttangolo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ttangolo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Sottotitolo 2">
            <a:extLst>
              <a:ext uri="{FF2B5EF4-FFF2-40B4-BE49-F238E27FC236}">
                <a16:creationId xmlns:a16="http://schemas.microsoft.com/office/drawing/2014/main" id="{8C0A854C-0FE3-48F1-87C0-B62855DC0B6C}"/>
              </a:ext>
            </a:extLst>
          </p:cNvPr>
          <p:cNvSpPr txBox="1">
            <a:spLocks/>
          </p:cNvSpPr>
          <p:nvPr/>
        </p:nvSpPr>
        <p:spPr>
          <a:xfrm>
            <a:off x="3867883" y="4196861"/>
            <a:ext cx="4077267" cy="1754770"/>
          </a:xfrm>
          <a:prstGeom prst="rect">
            <a:avLst/>
          </a:prstGeom>
        </p:spPr>
        <p:txBody>
          <a:bodyPr vert="horz" lIns="91440" tIns="45720" rIns="91440" bIns="45720" rtlCol="0" anchor="t">
            <a:noAutofit/>
          </a:bodyPr>
          <a:lstStyle>
            <a:lvl1pPr marL="0" indent="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None/>
              <a:defRPr sz="1600" kern="1200" cap="all">
                <a:solidFill>
                  <a:schemeClr val="accent1"/>
                </a:solidFill>
                <a:latin typeface="+mn-lt"/>
                <a:ea typeface="+mn-ea"/>
                <a:cs typeface="+mn-cs"/>
              </a:defRPr>
            </a:lvl1pPr>
            <a:lvl2pPr marL="457200" indent="0" algn="ctr" defTabSz="457200" rtl="0" eaLnBrk="1" latinLnBrk="0" hangingPunct="1">
              <a:spcBef>
                <a:spcPct val="20000"/>
              </a:spcBef>
              <a:spcAft>
                <a:spcPts val="600"/>
              </a:spcAft>
              <a:buClr>
                <a:schemeClr val="accent1"/>
              </a:buClr>
              <a:buSzPct val="92000"/>
              <a:buFont typeface="Wingdings 2" panose="05020102010507070707" pitchFamily="18" charset="2"/>
              <a:buNone/>
              <a:defRPr sz="14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1"/>
              </a:buClr>
              <a:buSzPct val="92000"/>
              <a:buFont typeface="Wingdings 2" panose="05020102010507070707" pitchFamily="18" charset="2"/>
              <a:buNone/>
              <a:defRPr sz="13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1"/>
              </a:buClr>
              <a:buSzPct val="92000"/>
              <a:buFont typeface="Wingdings 2" panose="05020102010507070707" pitchFamily="18" charset="2"/>
              <a:buNone/>
              <a:defRPr sz="11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1"/>
              </a:buClr>
              <a:buSzPct val="92000"/>
              <a:buFont typeface="Wingdings 2" panose="05020102010507070707" pitchFamily="18" charset="2"/>
              <a:buNone/>
              <a:defRPr sz="11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ctr"/>
            <a:r>
              <a:rPr lang="it-IT" sz="2000" b="1" i="1" dirty="0">
                <a:solidFill>
                  <a:schemeClr val="accent2">
                    <a:lumMod val="50000"/>
                  </a:schemeClr>
                </a:solidFill>
              </a:rPr>
              <a:t>Formazione Gap 2° incontro</a:t>
            </a:r>
          </a:p>
          <a:p>
            <a:pPr algn="ctr"/>
            <a:r>
              <a:rPr lang="it-IT" sz="2000" b="1" i="1" dirty="0">
                <a:solidFill>
                  <a:schemeClr val="accent2">
                    <a:lumMod val="50000"/>
                  </a:schemeClr>
                </a:solidFill>
              </a:rPr>
              <a:t>22 marzo 2022</a:t>
            </a:r>
            <a:endParaRPr lang="it" sz="2000" b="1" i="1" dirty="0">
              <a:solidFill>
                <a:schemeClr val="accent2">
                  <a:lumMod val="50000"/>
                </a:schemeClr>
              </a:solidFill>
            </a:endParaRPr>
          </a:p>
        </p:txBody>
      </p:sp>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4FBF7A-3EBF-4302-A284-5028032698E6}"/>
              </a:ext>
            </a:extLst>
          </p:cNvPr>
          <p:cNvSpPr>
            <a:spLocks noGrp="1"/>
          </p:cNvSpPr>
          <p:nvPr>
            <p:ph type="title"/>
          </p:nvPr>
        </p:nvSpPr>
        <p:spPr>
          <a:xfrm>
            <a:off x="581192" y="702156"/>
            <a:ext cx="11029616" cy="1004724"/>
          </a:xfrm>
        </p:spPr>
        <p:txBody>
          <a:bodyPr/>
          <a:lstStyle/>
          <a:p>
            <a:pPr algn="just"/>
            <a:r>
              <a:rPr lang="it-IT" dirty="0"/>
              <a:t>LA RECENTISSIMA PRONUNCIA DEL CONSIGLIO DI STATO n. 469/2022 – Comune di </a:t>
            </a:r>
            <a:r>
              <a:rPr lang="it-IT" dirty="0" err="1"/>
              <a:t>treviolo</a:t>
            </a:r>
            <a:r>
              <a:rPr lang="it-IT" dirty="0"/>
              <a:t> (</a:t>
            </a:r>
            <a:r>
              <a:rPr lang="it-IT" dirty="0" err="1"/>
              <a:t>bg</a:t>
            </a:r>
            <a:r>
              <a:rPr lang="it-IT" dirty="0"/>
              <a:t>)</a:t>
            </a:r>
          </a:p>
        </p:txBody>
      </p:sp>
      <p:sp>
        <p:nvSpPr>
          <p:cNvPr id="3" name="Segnaposto contenuto 2">
            <a:extLst>
              <a:ext uri="{FF2B5EF4-FFF2-40B4-BE49-F238E27FC236}">
                <a16:creationId xmlns:a16="http://schemas.microsoft.com/office/drawing/2014/main" id="{BFD70FC0-7D06-4706-B02D-EB064464ED13}"/>
              </a:ext>
            </a:extLst>
          </p:cNvPr>
          <p:cNvSpPr>
            <a:spLocks noGrp="1"/>
          </p:cNvSpPr>
          <p:nvPr>
            <p:ph idx="1"/>
          </p:nvPr>
        </p:nvSpPr>
        <p:spPr>
          <a:xfrm>
            <a:off x="581192" y="1706880"/>
            <a:ext cx="11029615" cy="4717034"/>
          </a:xfrm>
        </p:spPr>
        <p:txBody>
          <a:bodyPr>
            <a:noAutofit/>
          </a:bodyPr>
          <a:lstStyle/>
          <a:p>
            <a:pPr marL="0" indent="0" algn="just">
              <a:buNone/>
            </a:pPr>
            <a:endParaRPr lang="it-IT" sz="2400" b="0" i="0" u="none" strike="noStrike" baseline="0" dirty="0">
              <a:solidFill>
                <a:srgbClr val="000000"/>
              </a:solidFill>
              <a:latin typeface="Garamond" panose="02020404030301010803" pitchFamily="18" charset="0"/>
            </a:endParaRPr>
          </a:p>
          <a:p>
            <a:pPr algn="just"/>
            <a:r>
              <a:rPr lang="it-IT" sz="2400" dirty="0"/>
              <a:t>Il Consiglio Comunale, a norma del comma 7 dell’art. 50 T.U.E.L., era ed è, in materia, titolare del mero potere di direttiva, ossia quello di delineare gli “…indirizzi in materia di orari degli esercizi commerciali, dei pubblici esercizi e dei servizi pubblici…” sulla base dei quali, spetterà poi al solo Sindaco, quale sua esclusiva attribuzione, “ …coordinare e riorganizzare gli stessi ..”;</a:t>
            </a:r>
          </a:p>
          <a:p>
            <a:pPr algn="just"/>
            <a:r>
              <a:rPr lang="it-IT" sz="2400" dirty="0"/>
              <a:t>La norma in esame è chiara nell’attribuire la competenza esecutiva all’organo sindacale, residuando in capo al Consiglio la sola potestà di definirne le linee programmatiche;</a:t>
            </a:r>
          </a:p>
          <a:p>
            <a:pPr algn="just"/>
            <a:r>
              <a:rPr lang="it-IT" sz="2400" dirty="0"/>
              <a:t>deve escludersi che il Comune possa lecitamente e legittimamente portare ad esecuzione tale atto programmatorio prima e a prescindere dall’adozione di un atto attuativo da parte del Sindaco.</a:t>
            </a:r>
          </a:p>
        </p:txBody>
      </p:sp>
      <p:sp>
        <p:nvSpPr>
          <p:cNvPr id="4" name="Segnaposto data 3">
            <a:extLst>
              <a:ext uri="{FF2B5EF4-FFF2-40B4-BE49-F238E27FC236}">
                <a16:creationId xmlns:a16="http://schemas.microsoft.com/office/drawing/2014/main" id="{000E2D05-35C3-4394-B0F2-8F1AE3F77943}"/>
              </a:ext>
            </a:extLst>
          </p:cNvPr>
          <p:cNvSpPr>
            <a:spLocks noGrp="1"/>
          </p:cNvSpPr>
          <p:nvPr>
            <p:ph type="dt" sz="half" idx="10"/>
          </p:nvPr>
        </p:nvSpPr>
        <p:spPr/>
        <p:txBody>
          <a:bodyPr/>
          <a:lstStyle/>
          <a:p>
            <a:pPr rtl="0"/>
            <a:fld id="{FC16C3F1-EAB4-40C7-A804-E4164A432ACC}" type="datetime1">
              <a:rPr lang="it-IT" smtClean="0"/>
              <a:t>22/03/2022</a:t>
            </a:fld>
            <a:endParaRPr lang="en-US" dirty="0"/>
          </a:p>
        </p:txBody>
      </p:sp>
    </p:spTree>
    <p:extLst>
      <p:ext uri="{BB962C8B-B14F-4D97-AF65-F5344CB8AC3E}">
        <p14:creationId xmlns:p14="http://schemas.microsoft.com/office/powerpoint/2010/main" val="73451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a:extLst>
              <a:ext uri="{FF2B5EF4-FFF2-40B4-BE49-F238E27FC236}">
                <a16:creationId xmlns:a16="http://schemas.microsoft.com/office/drawing/2014/main" id="{2796CA0E-40B0-43CD-8BDE-425DA02D36BA}"/>
              </a:ext>
            </a:extLst>
          </p:cNvPr>
          <p:cNvSpPr>
            <a:spLocks noGrp="1"/>
          </p:cNvSpPr>
          <p:nvPr>
            <p:ph type="dt" sz="half" idx="10"/>
          </p:nvPr>
        </p:nvSpPr>
        <p:spPr/>
        <p:txBody>
          <a:bodyPr/>
          <a:lstStyle/>
          <a:p>
            <a:pPr rtl="0"/>
            <a:fld id="{FC16C3F1-EAB4-40C7-A804-E4164A432ACC}" type="datetime1">
              <a:rPr lang="it-IT" smtClean="0"/>
              <a:t>22/03/2022</a:t>
            </a:fld>
            <a:endParaRPr lang="en-US" dirty="0"/>
          </a:p>
        </p:txBody>
      </p:sp>
      <p:sp>
        <p:nvSpPr>
          <p:cNvPr id="5" name="Rettangolo con angoli arrotondati 4">
            <a:extLst>
              <a:ext uri="{FF2B5EF4-FFF2-40B4-BE49-F238E27FC236}">
                <a16:creationId xmlns:a16="http://schemas.microsoft.com/office/drawing/2014/main" id="{9F7E2E7C-AFB2-4B7E-996E-7FF439822CDB}"/>
              </a:ext>
            </a:extLst>
          </p:cNvPr>
          <p:cNvSpPr/>
          <p:nvPr/>
        </p:nvSpPr>
        <p:spPr>
          <a:xfrm>
            <a:off x="428625" y="2778919"/>
            <a:ext cx="1728788" cy="130016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solidFill>
              </a:rPr>
              <a:t>Istruttoria</a:t>
            </a:r>
          </a:p>
        </p:txBody>
      </p:sp>
      <p:sp>
        <p:nvSpPr>
          <p:cNvPr id="6" name="Rettangolo con angoli arrotondati 5">
            <a:extLst>
              <a:ext uri="{FF2B5EF4-FFF2-40B4-BE49-F238E27FC236}">
                <a16:creationId xmlns:a16="http://schemas.microsoft.com/office/drawing/2014/main" id="{7A5F0331-C4DA-4743-83E5-5C5F1D01C0C2}"/>
              </a:ext>
            </a:extLst>
          </p:cNvPr>
          <p:cNvSpPr/>
          <p:nvPr/>
        </p:nvSpPr>
        <p:spPr>
          <a:xfrm>
            <a:off x="2724151" y="2778919"/>
            <a:ext cx="1728788" cy="130016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chemeClr val="tx1"/>
                </a:solidFill>
              </a:rPr>
              <a:t>Sensibilizzazione sul territorio</a:t>
            </a:r>
          </a:p>
        </p:txBody>
      </p:sp>
      <p:sp>
        <p:nvSpPr>
          <p:cNvPr id="7" name="Rettangolo con angoli arrotondati 6">
            <a:extLst>
              <a:ext uri="{FF2B5EF4-FFF2-40B4-BE49-F238E27FC236}">
                <a16:creationId xmlns:a16="http://schemas.microsoft.com/office/drawing/2014/main" id="{D516823F-78C6-43FF-9ED2-2C60729252C8}"/>
              </a:ext>
            </a:extLst>
          </p:cNvPr>
          <p:cNvSpPr/>
          <p:nvPr/>
        </p:nvSpPr>
        <p:spPr>
          <a:xfrm>
            <a:off x="5095875" y="2778919"/>
            <a:ext cx="1728788" cy="1300162"/>
          </a:xfrm>
          <a:prstGeom prst="round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solidFill>
              </a:rPr>
              <a:t>Regolamento d’Ambito</a:t>
            </a:r>
          </a:p>
        </p:txBody>
      </p:sp>
      <p:sp>
        <p:nvSpPr>
          <p:cNvPr id="8" name="Rettangolo con angoli arrotondati 7">
            <a:extLst>
              <a:ext uri="{FF2B5EF4-FFF2-40B4-BE49-F238E27FC236}">
                <a16:creationId xmlns:a16="http://schemas.microsoft.com/office/drawing/2014/main" id="{C0F258D4-B098-48B1-98CD-7FF7D1C64554}"/>
              </a:ext>
            </a:extLst>
          </p:cNvPr>
          <p:cNvSpPr/>
          <p:nvPr/>
        </p:nvSpPr>
        <p:spPr>
          <a:xfrm>
            <a:off x="7467599" y="2778919"/>
            <a:ext cx="1728788" cy="1300162"/>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solidFill>
              </a:rPr>
              <a:t>Regolamento Comunale</a:t>
            </a:r>
          </a:p>
        </p:txBody>
      </p:sp>
      <p:sp>
        <p:nvSpPr>
          <p:cNvPr id="9" name="Rettangolo con angoli arrotondati 8">
            <a:extLst>
              <a:ext uri="{FF2B5EF4-FFF2-40B4-BE49-F238E27FC236}">
                <a16:creationId xmlns:a16="http://schemas.microsoft.com/office/drawing/2014/main" id="{95E17840-A5B1-4C29-8961-C08E9C2DF631}"/>
              </a:ext>
            </a:extLst>
          </p:cNvPr>
          <p:cNvSpPr/>
          <p:nvPr/>
        </p:nvSpPr>
        <p:spPr>
          <a:xfrm>
            <a:off x="9586356" y="1116807"/>
            <a:ext cx="1728788" cy="13001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solidFill>
              </a:rPr>
              <a:t>Ordinanza Sindaco</a:t>
            </a:r>
          </a:p>
        </p:txBody>
      </p:sp>
      <p:sp>
        <p:nvSpPr>
          <p:cNvPr id="10" name="Rettangolo con angoli arrotondati 9">
            <a:extLst>
              <a:ext uri="{FF2B5EF4-FFF2-40B4-BE49-F238E27FC236}">
                <a16:creationId xmlns:a16="http://schemas.microsoft.com/office/drawing/2014/main" id="{E75A00D4-6AE1-4B38-8C87-45EE78EDCAB4}"/>
              </a:ext>
            </a:extLst>
          </p:cNvPr>
          <p:cNvSpPr/>
          <p:nvPr/>
        </p:nvSpPr>
        <p:spPr>
          <a:xfrm>
            <a:off x="9586356" y="4690929"/>
            <a:ext cx="1728788" cy="130016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solidFill>
              </a:rPr>
              <a:t>Controlli e Sanzioni</a:t>
            </a:r>
          </a:p>
        </p:txBody>
      </p:sp>
      <p:sp>
        <p:nvSpPr>
          <p:cNvPr id="12" name="Freccia a destra 11">
            <a:extLst>
              <a:ext uri="{FF2B5EF4-FFF2-40B4-BE49-F238E27FC236}">
                <a16:creationId xmlns:a16="http://schemas.microsoft.com/office/drawing/2014/main" id="{377E4EDF-6F55-496C-AA7E-61819E1FF334}"/>
              </a:ext>
            </a:extLst>
          </p:cNvPr>
          <p:cNvSpPr/>
          <p:nvPr/>
        </p:nvSpPr>
        <p:spPr>
          <a:xfrm>
            <a:off x="2315183" y="3210128"/>
            <a:ext cx="233464" cy="2188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Freccia a destra 12">
            <a:extLst>
              <a:ext uri="{FF2B5EF4-FFF2-40B4-BE49-F238E27FC236}">
                <a16:creationId xmlns:a16="http://schemas.microsoft.com/office/drawing/2014/main" id="{83DFF5A4-AF8D-4566-8762-5CECDBAFC739}"/>
              </a:ext>
            </a:extLst>
          </p:cNvPr>
          <p:cNvSpPr/>
          <p:nvPr/>
        </p:nvSpPr>
        <p:spPr>
          <a:xfrm>
            <a:off x="4628443" y="3210128"/>
            <a:ext cx="233464" cy="2188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Freccia a destra 13">
            <a:extLst>
              <a:ext uri="{FF2B5EF4-FFF2-40B4-BE49-F238E27FC236}">
                <a16:creationId xmlns:a16="http://schemas.microsoft.com/office/drawing/2014/main" id="{5DD3B675-E680-457A-9C32-96367B73462B}"/>
              </a:ext>
            </a:extLst>
          </p:cNvPr>
          <p:cNvSpPr/>
          <p:nvPr/>
        </p:nvSpPr>
        <p:spPr>
          <a:xfrm>
            <a:off x="7029399" y="3210128"/>
            <a:ext cx="233464" cy="2188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Freccia a destra 14">
            <a:extLst>
              <a:ext uri="{FF2B5EF4-FFF2-40B4-BE49-F238E27FC236}">
                <a16:creationId xmlns:a16="http://schemas.microsoft.com/office/drawing/2014/main" id="{8478FEF8-581A-48FD-9E52-5A56B25EEDFC}"/>
              </a:ext>
            </a:extLst>
          </p:cNvPr>
          <p:cNvSpPr/>
          <p:nvPr/>
        </p:nvSpPr>
        <p:spPr>
          <a:xfrm rot="19351253">
            <a:off x="8993136" y="2169116"/>
            <a:ext cx="233464" cy="2188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Freccia a destra 15">
            <a:extLst>
              <a:ext uri="{FF2B5EF4-FFF2-40B4-BE49-F238E27FC236}">
                <a16:creationId xmlns:a16="http://schemas.microsoft.com/office/drawing/2014/main" id="{5DFA4FDA-EDE0-47AC-A00B-15388CF86EAF}"/>
              </a:ext>
            </a:extLst>
          </p:cNvPr>
          <p:cNvSpPr/>
          <p:nvPr/>
        </p:nvSpPr>
        <p:spPr>
          <a:xfrm rot="2695717">
            <a:off x="9079655" y="4421574"/>
            <a:ext cx="233464" cy="2188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Titolo 1">
            <a:extLst>
              <a:ext uri="{FF2B5EF4-FFF2-40B4-BE49-F238E27FC236}">
                <a16:creationId xmlns:a16="http://schemas.microsoft.com/office/drawing/2014/main" id="{097657EB-84E6-4373-ADD6-7D40F044842B}"/>
              </a:ext>
            </a:extLst>
          </p:cNvPr>
          <p:cNvSpPr>
            <a:spLocks noGrp="1"/>
          </p:cNvSpPr>
          <p:nvPr>
            <p:ph type="title"/>
          </p:nvPr>
        </p:nvSpPr>
        <p:spPr>
          <a:xfrm>
            <a:off x="581192" y="702157"/>
            <a:ext cx="11029616" cy="512282"/>
          </a:xfrm>
        </p:spPr>
        <p:txBody>
          <a:bodyPr>
            <a:normAutofit/>
          </a:bodyPr>
          <a:lstStyle/>
          <a:p>
            <a:pPr algn="ctr"/>
            <a:r>
              <a:rPr lang="it-IT" sz="2300" dirty="0"/>
              <a:t>QUAL è L’</a:t>
            </a:r>
            <a:r>
              <a:rPr lang="it-IT" sz="2300" i="1" dirty="0"/>
              <a:t>iter</a:t>
            </a:r>
            <a:r>
              <a:rPr lang="it-IT" sz="2300" dirty="0"/>
              <a:t> amministrativo DA SEGUIRE?</a:t>
            </a:r>
          </a:p>
        </p:txBody>
      </p:sp>
      <p:sp>
        <p:nvSpPr>
          <p:cNvPr id="18" name="Freccia a destra 17">
            <a:extLst>
              <a:ext uri="{FF2B5EF4-FFF2-40B4-BE49-F238E27FC236}">
                <a16:creationId xmlns:a16="http://schemas.microsoft.com/office/drawing/2014/main" id="{7214279F-8F8F-4DFA-96C7-0E60DEA49E7D}"/>
              </a:ext>
            </a:extLst>
          </p:cNvPr>
          <p:cNvSpPr/>
          <p:nvPr/>
        </p:nvSpPr>
        <p:spPr>
          <a:xfrm rot="5400000">
            <a:off x="10334017" y="3289451"/>
            <a:ext cx="233464" cy="2188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756639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01DD87-A3CD-4D28-AF12-0763A36EBCFC}"/>
              </a:ext>
            </a:extLst>
          </p:cNvPr>
          <p:cNvSpPr>
            <a:spLocks noGrp="1"/>
          </p:cNvSpPr>
          <p:nvPr>
            <p:ph type="title"/>
          </p:nvPr>
        </p:nvSpPr>
        <p:spPr>
          <a:xfrm>
            <a:off x="581192" y="702157"/>
            <a:ext cx="11029616" cy="512282"/>
          </a:xfrm>
        </p:spPr>
        <p:txBody>
          <a:bodyPr>
            <a:normAutofit/>
          </a:bodyPr>
          <a:lstStyle/>
          <a:p>
            <a:pPr algn="ctr"/>
            <a:r>
              <a:rPr lang="it-IT" sz="2300" dirty="0"/>
              <a:t>QUAL è L’</a:t>
            </a:r>
            <a:r>
              <a:rPr lang="it-IT" sz="2300" i="1" dirty="0"/>
              <a:t>iter</a:t>
            </a:r>
            <a:r>
              <a:rPr lang="it-IT" sz="2300" dirty="0"/>
              <a:t> amministrativo DA SEGUIRE?</a:t>
            </a:r>
          </a:p>
        </p:txBody>
      </p:sp>
      <p:sp>
        <p:nvSpPr>
          <p:cNvPr id="3" name="Segnaposto contenuto 2">
            <a:extLst>
              <a:ext uri="{FF2B5EF4-FFF2-40B4-BE49-F238E27FC236}">
                <a16:creationId xmlns:a16="http://schemas.microsoft.com/office/drawing/2014/main" id="{DAE8EDCC-B30C-4968-B6C9-2CF64176A101}"/>
              </a:ext>
            </a:extLst>
          </p:cNvPr>
          <p:cNvSpPr>
            <a:spLocks noGrp="1"/>
          </p:cNvSpPr>
          <p:nvPr>
            <p:ph idx="1"/>
          </p:nvPr>
        </p:nvSpPr>
        <p:spPr>
          <a:xfrm>
            <a:off x="581193" y="1519311"/>
            <a:ext cx="5514808" cy="4456039"/>
          </a:xfrm>
        </p:spPr>
        <p:txBody>
          <a:bodyPr>
            <a:normAutofit fontScale="92500"/>
          </a:bodyPr>
          <a:lstStyle/>
          <a:p>
            <a:pPr marL="342900" indent="-342900" algn="just">
              <a:buAutoNum type="arabicParenR"/>
            </a:pPr>
            <a:r>
              <a:rPr lang="it-IT" b="1" i="1" u="sng" dirty="0">
                <a:solidFill>
                  <a:srgbClr val="FF0000"/>
                </a:solidFill>
              </a:rPr>
              <a:t>ISTRUTTORIA</a:t>
            </a:r>
            <a:r>
              <a:rPr lang="it-IT" dirty="0"/>
              <a:t>: un’analisi puntuale dell’incidenza del fenomeno all’ambito territoriale di riferimento e della sua gravità dello stesso sotto il profilo patologico, sociale ed economico, atto a giustificare l’intervento disciplinare sugli orari di apertura.</a:t>
            </a:r>
          </a:p>
          <a:p>
            <a:pPr marL="342900" indent="-342900" algn="just">
              <a:buAutoNum type="arabicParenR"/>
            </a:pPr>
            <a:r>
              <a:rPr lang="it-IT" b="1" i="1" u="sng" dirty="0">
                <a:solidFill>
                  <a:srgbClr val="FF0000"/>
                </a:solidFill>
              </a:rPr>
              <a:t>SENSIBILIZZAZIONE SUL TERRITORIO</a:t>
            </a:r>
            <a:r>
              <a:rPr lang="it-IT" dirty="0"/>
              <a:t>: coordinamento a livello locale e/o a livello sovracomunale; coinvolgimento di Enti del Terzo settore che operano nel settore; eventuale contrattazione con Associazioni di categoria;</a:t>
            </a:r>
          </a:p>
          <a:p>
            <a:pPr marL="342900" indent="-342900" algn="just">
              <a:buAutoNum type="arabicParenR"/>
            </a:pPr>
            <a:r>
              <a:rPr lang="it-IT" b="1" i="1" u="sng" dirty="0">
                <a:solidFill>
                  <a:srgbClr val="FF0000"/>
                </a:solidFill>
              </a:rPr>
              <a:t>NORMATIVA A LIVELLO SOVRACOMUNALE</a:t>
            </a:r>
            <a:r>
              <a:rPr lang="it-IT" dirty="0"/>
              <a:t>: definizione di prassi e/o regolamenti sovracomunali (</a:t>
            </a:r>
            <a:r>
              <a:rPr lang="it-IT" dirty="0">
                <a:highlight>
                  <a:srgbClr val="FFFF00"/>
                </a:highlight>
              </a:rPr>
              <a:t>es. schema di Regolamento d’Ambito</a:t>
            </a:r>
            <a:r>
              <a:rPr lang="it-IT" dirty="0"/>
              <a:t>) e per giungere ad una disciplina uniforme su un ampio ambito territoriale, al fine di prevenire, nei limiti del possibile, il fenomeno </a:t>
            </a:r>
            <a:r>
              <a:rPr lang="it-IT" dirty="0" err="1"/>
              <a:t>trasmigratorio</a:t>
            </a:r>
            <a:r>
              <a:rPr lang="it-IT" dirty="0"/>
              <a:t>.</a:t>
            </a:r>
          </a:p>
        </p:txBody>
      </p:sp>
      <p:sp>
        <p:nvSpPr>
          <p:cNvPr id="5" name="Segnaposto contenuto 2">
            <a:extLst>
              <a:ext uri="{FF2B5EF4-FFF2-40B4-BE49-F238E27FC236}">
                <a16:creationId xmlns:a16="http://schemas.microsoft.com/office/drawing/2014/main" id="{DA00DCF5-832F-4176-9394-67A23D522424}"/>
              </a:ext>
            </a:extLst>
          </p:cNvPr>
          <p:cNvSpPr txBox="1">
            <a:spLocks/>
          </p:cNvSpPr>
          <p:nvPr/>
        </p:nvSpPr>
        <p:spPr>
          <a:xfrm>
            <a:off x="6095999" y="1521879"/>
            <a:ext cx="5514808" cy="4456039"/>
          </a:xfrm>
          <a:prstGeom prst="rect">
            <a:avLst/>
          </a:prstGeom>
        </p:spPr>
        <p:txBody>
          <a:bodyPr vert="horz" lIns="91440" tIns="45720" rIns="91440" bIns="45720" rtlCol="0" anchor="ctr">
            <a:normAutofit/>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342900" indent="-342900">
              <a:buFont typeface="+mj-lt"/>
              <a:buAutoNum type="arabicParenR" startAt="4"/>
            </a:pPr>
            <a:endParaRPr lang="it-IT" dirty="0"/>
          </a:p>
        </p:txBody>
      </p:sp>
      <p:sp>
        <p:nvSpPr>
          <p:cNvPr id="6" name="Segnaposto contenuto 2">
            <a:extLst>
              <a:ext uri="{FF2B5EF4-FFF2-40B4-BE49-F238E27FC236}">
                <a16:creationId xmlns:a16="http://schemas.microsoft.com/office/drawing/2014/main" id="{05064F35-FA7C-4756-842B-278501C56651}"/>
              </a:ext>
            </a:extLst>
          </p:cNvPr>
          <p:cNvSpPr txBox="1">
            <a:spLocks/>
          </p:cNvSpPr>
          <p:nvPr/>
        </p:nvSpPr>
        <p:spPr>
          <a:xfrm>
            <a:off x="6095999" y="664083"/>
            <a:ext cx="5514808" cy="5784685"/>
          </a:xfrm>
          <a:prstGeom prst="rect">
            <a:avLst/>
          </a:prstGeom>
        </p:spPr>
        <p:txBody>
          <a:bodyPr vert="horz" lIns="91440" tIns="45720" rIns="91440" bIns="45720" rtlCol="0" anchor="ctr">
            <a:normAutofit/>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342900" indent="-342900" algn="just">
              <a:buFont typeface="+mj-lt"/>
              <a:buAutoNum type="arabicParenR" startAt="4"/>
            </a:pPr>
            <a:r>
              <a:rPr lang="it-IT" b="1" i="1" u="sng" dirty="0">
                <a:solidFill>
                  <a:srgbClr val="FF0000"/>
                </a:solidFill>
              </a:rPr>
              <a:t>REGOLAMENTO COMUNALE: </a:t>
            </a:r>
            <a:r>
              <a:rPr lang="it-IT" sz="1600" dirty="0"/>
              <a:t>traduzione sul piano normativo locale degli indirizzi generali inerenti il contrasto al gioco d’azzardo. Lo scopo di tale strumento normativo a carattere generale, ha uno scopo limitativo di un fenomeno sociale patologico, ma non preclusivo dell’iniziativa economica di un settore bene specifico.</a:t>
            </a:r>
          </a:p>
          <a:p>
            <a:pPr marL="342900" indent="-342900" algn="just">
              <a:buFont typeface="+mj-lt"/>
              <a:buAutoNum type="arabicParenR" startAt="4"/>
            </a:pPr>
            <a:r>
              <a:rPr lang="it-IT" b="1" i="1" u="sng" dirty="0">
                <a:solidFill>
                  <a:srgbClr val="FF0000"/>
                </a:solidFill>
              </a:rPr>
              <a:t>ORDINANZA DEL SINDACO EX ART. 50, CO. 7 TUEL: </a:t>
            </a:r>
            <a:r>
              <a:rPr lang="it-IT" sz="1600" dirty="0"/>
              <a:t>strumento operativo ed esecutivo, autonomo o recettivo degli indirizzi del Consiglio comunale, volto a dettare la disciplina di dettaglio sulla limitazione degli orari.</a:t>
            </a:r>
          </a:p>
          <a:p>
            <a:pPr marL="342900" indent="-342900" algn="just">
              <a:buFont typeface="+mj-lt"/>
              <a:buAutoNum type="arabicParenR" startAt="4"/>
            </a:pPr>
            <a:r>
              <a:rPr lang="it-IT" b="1" i="1" u="sng" dirty="0">
                <a:solidFill>
                  <a:srgbClr val="FF0000"/>
                </a:solidFill>
              </a:rPr>
              <a:t>CONTROLLI E SANZIONI: </a:t>
            </a:r>
            <a:r>
              <a:rPr lang="it-IT" sz="1600" dirty="0"/>
              <a:t>scopo preventivo e/o sanzionatorio, al fine di garantire l’effettivo rispetto della normativa in materia di cui l’Ente locale si è dotato.</a:t>
            </a:r>
          </a:p>
        </p:txBody>
      </p:sp>
    </p:spTree>
    <p:extLst>
      <p:ext uri="{BB962C8B-B14F-4D97-AF65-F5344CB8AC3E}">
        <p14:creationId xmlns:p14="http://schemas.microsoft.com/office/powerpoint/2010/main" val="353674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9D0573-E7C8-44F4-8901-9947294AA18F}"/>
              </a:ext>
            </a:extLst>
          </p:cNvPr>
          <p:cNvSpPr>
            <a:spLocks noGrp="1"/>
          </p:cNvSpPr>
          <p:nvPr>
            <p:ph type="title"/>
          </p:nvPr>
        </p:nvSpPr>
        <p:spPr>
          <a:xfrm>
            <a:off x="581192" y="702156"/>
            <a:ext cx="11029616" cy="444473"/>
          </a:xfrm>
        </p:spPr>
        <p:txBody>
          <a:bodyPr>
            <a:normAutofit fontScale="90000"/>
          </a:bodyPr>
          <a:lstStyle/>
          <a:p>
            <a:r>
              <a:rPr kumimoji="0" lang="it-IT" sz="2500" b="0" i="0" u="none" strike="noStrike" kern="1200" cap="all" spc="0" normalizeH="0" baseline="0" noProof="0" dirty="0">
                <a:ln>
                  <a:noFill/>
                </a:ln>
                <a:solidFill>
                  <a:prstClr val="black">
                    <a:lumMod val="75000"/>
                    <a:lumOff val="25000"/>
                  </a:prstClr>
                </a:solidFill>
                <a:effectLst/>
                <a:uLnTx/>
                <a:uFillTx/>
                <a:latin typeface="Franklin Gothic Demi" panose="020B0502020104020203"/>
                <a:ea typeface="+mj-ea"/>
                <a:cs typeface="+mj-cs"/>
              </a:rPr>
              <a:t>L’</a:t>
            </a:r>
            <a:r>
              <a:rPr kumimoji="0" lang="it-IT" sz="2500" b="0" i="1" u="none" strike="noStrike" kern="1200" cap="all" spc="0" normalizeH="0" baseline="0" noProof="0" dirty="0">
                <a:ln>
                  <a:noFill/>
                </a:ln>
                <a:solidFill>
                  <a:prstClr val="black">
                    <a:lumMod val="75000"/>
                    <a:lumOff val="25000"/>
                  </a:prstClr>
                </a:solidFill>
                <a:effectLst/>
                <a:uLnTx/>
                <a:uFillTx/>
                <a:latin typeface="Franklin Gothic Demi" panose="020B0502020104020203"/>
                <a:ea typeface="+mj-ea"/>
                <a:cs typeface="+mj-cs"/>
              </a:rPr>
              <a:t>iter</a:t>
            </a:r>
            <a:r>
              <a:rPr kumimoji="0" lang="it-IT" sz="2500" b="0" i="0" u="none" strike="noStrike" kern="1200" cap="all" spc="0" normalizeH="0" baseline="0" noProof="0" dirty="0">
                <a:ln>
                  <a:noFill/>
                </a:ln>
                <a:solidFill>
                  <a:prstClr val="black">
                    <a:lumMod val="75000"/>
                    <a:lumOff val="25000"/>
                  </a:prstClr>
                </a:solidFill>
                <a:effectLst/>
                <a:uLnTx/>
                <a:uFillTx/>
                <a:latin typeface="Franklin Gothic Demi" panose="020B0502020104020203"/>
                <a:ea typeface="+mj-ea"/>
                <a:cs typeface="+mj-cs"/>
              </a:rPr>
              <a:t> amministrativo per tutelare l’obiettivo perseguito - SEGUE</a:t>
            </a:r>
            <a:endParaRPr lang="it-IT" dirty="0"/>
          </a:p>
        </p:txBody>
      </p:sp>
      <p:sp>
        <p:nvSpPr>
          <p:cNvPr id="3" name="Segnaposto contenuto 2">
            <a:extLst>
              <a:ext uri="{FF2B5EF4-FFF2-40B4-BE49-F238E27FC236}">
                <a16:creationId xmlns:a16="http://schemas.microsoft.com/office/drawing/2014/main" id="{0AF803D1-1575-4FCA-B857-428F9CE36951}"/>
              </a:ext>
            </a:extLst>
          </p:cNvPr>
          <p:cNvSpPr>
            <a:spLocks noGrp="1"/>
          </p:cNvSpPr>
          <p:nvPr>
            <p:ph idx="1"/>
          </p:nvPr>
        </p:nvSpPr>
        <p:spPr>
          <a:xfrm>
            <a:off x="581192" y="702156"/>
            <a:ext cx="11029615" cy="6964736"/>
          </a:xfrm>
        </p:spPr>
        <p:txBody>
          <a:bodyPr>
            <a:normAutofit/>
          </a:bodyPr>
          <a:lstStyle/>
          <a:p>
            <a:pPr marL="0" indent="0">
              <a:buNone/>
            </a:pPr>
            <a:r>
              <a:rPr lang="it-IT" sz="2300" b="1" i="1" u="sng" dirty="0">
                <a:solidFill>
                  <a:srgbClr val="FF0000"/>
                </a:solidFill>
                <a:latin typeface="Franklin Gothic Book" panose="020B0502020104020203"/>
              </a:rPr>
              <a:t>5) </a:t>
            </a:r>
            <a:r>
              <a:rPr kumimoji="0" lang="it-IT" sz="2300" b="1" i="1" u="sng" strike="noStrike" kern="1200" cap="none" spc="0" normalizeH="0" baseline="0" noProof="0" dirty="0">
                <a:ln>
                  <a:noFill/>
                </a:ln>
                <a:solidFill>
                  <a:srgbClr val="FF0000"/>
                </a:solidFill>
                <a:effectLst/>
                <a:uLnTx/>
                <a:uFillTx/>
                <a:latin typeface="Franklin Gothic Book" panose="020B0502020104020203"/>
                <a:ea typeface="+mn-ea"/>
                <a:cs typeface="+mn-cs"/>
              </a:rPr>
              <a:t>ORDINANZA SINDACALE EX ART. 50, CO. 7 TUEL</a:t>
            </a:r>
          </a:p>
          <a:p>
            <a:pPr algn="just"/>
            <a:r>
              <a:rPr lang="it-IT" sz="2300" b="0" i="1" dirty="0">
                <a:solidFill>
                  <a:srgbClr val="2B2B2B"/>
                </a:solidFill>
                <a:effectLst/>
                <a:latin typeface="Montserrat"/>
              </a:rPr>
              <a:t>Il Consiglio di Stato ricorda che il </a:t>
            </a:r>
            <a:r>
              <a:rPr lang="it-IT" sz="2300" b="1" i="1" u="sng" dirty="0">
                <a:solidFill>
                  <a:srgbClr val="FF0000"/>
                </a:solidFill>
                <a:effectLst/>
                <a:latin typeface="Montserrat"/>
              </a:rPr>
              <a:t>principio di proporzionalità</a:t>
            </a:r>
            <a:r>
              <a:rPr lang="it-IT" sz="2300" b="0" i="1" dirty="0">
                <a:solidFill>
                  <a:srgbClr val="2B2B2B"/>
                </a:solidFill>
                <a:effectLst/>
                <a:latin typeface="Montserrat"/>
              </a:rPr>
              <a:t>, secondo varie sentenze, si deve intendere rispettato in presenza di </a:t>
            </a:r>
            <a:r>
              <a:rPr lang="it-IT" sz="2300" b="1" i="1" u="sng" dirty="0">
                <a:solidFill>
                  <a:srgbClr val="FF0000"/>
                </a:solidFill>
                <a:effectLst/>
                <a:latin typeface="Montserrat"/>
              </a:rPr>
              <a:t>tre elementi: idoneità del mezzo, stretta necessità, adeguatezza. </a:t>
            </a:r>
          </a:p>
          <a:p>
            <a:pPr algn="just"/>
            <a:r>
              <a:rPr lang="it-IT" sz="2300" b="0" i="0" dirty="0">
                <a:solidFill>
                  <a:srgbClr val="2B2B2B"/>
                </a:solidFill>
                <a:effectLst/>
                <a:latin typeface="Montserrat"/>
              </a:rPr>
              <a:t>Il </a:t>
            </a:r>
            <a:r>
              <a:rPr lang="it-IT" sz="2300" b="0" i="1" u="sng" dirty="0">
                <a:solidFill>
                  <a:srgbClr val="2B2B2B"/>
                </a:solidFill>
                <a:effectLst/>
                <a:latin typeface="Montserrat"/>
              </a:rPr>
              <a:t>Collegio arriva alla conclusione che </a:t>
            </a:r>
            <a:r>
              <a:rPr lang="it-IT" sz="2300" b="0" i="1" u="sng" dirty="0">
                <a:solidFill>
                  <a:srgbClr val="FF0000"/>
                </a:solidFill>
                <a:effectLst/>
                <a:highlight>
                  <a:srgbClr val="FFFF00"/>
                </a:highlight>
                <a:latin typeface="Montserrat"/>
              </a:rPr>
              <a:t>ridurre l’offerta mediante la riduzione degli orari costituisce una scelta proporzionata per fronteggiare la ludopatia</a:t>
            </a:r>
            <a:r>
              <a:rPr lang="it-IT" sz="2300" b="0" i="0" dirty="0">
                <a:solidFill>
                  <a:srgbClr val="2B2B2B"/>
                </a:solidFill>
                <a:effectLst/>
                <a:latin typeface="Montserrat"/>
              </a:rPr>
              <a:t>; non ha fondamento poi l’ulteriore argomentazione dei gestori privati secondo cui in presenza delle limitazioni orarie i cittadini possono comunque rivolgersi ad altre forme di gioco (es. online): da una questa considerazione, anzi, il Collegio trae ulteriormente fondamento per giustificare i limiti di tempo, in quanto è la dimostrazione che comunque </a:t>
            </a:r>
            <a:r>
              <a:rPr lang="it-IT" sz="2300" b="1" i="1" u="sng" dirty="0">
                <a:solidFill>
                  <a:srgbClr val="FF0000"/>
                </a:solidFill>
                <a:effectLst/>
                <a:highlight>
                  <a:srgbClr val="FFFF00"/>
                </a:highlight>
                <a:latin typeface="Montserrat"/>
              </a:rPr>
              <a:t>una riduzione dell’offerta è necessaria, soprattutto se diffusa.</a:t>
            </a:r>
          </a:p>
          <a:p>
            <a:pPr marL="0" indent="0">
              <a:buNone/>
            </a:pPr>
            <a:endParaRPr lang="it-IT" dirty="0"/>
          </a:p>
        </p:txBody>
      </p:sp>
    </p:spTree>
    <p:extLst>
      <p:ext uri="{BB962C8B-B14F-4D97-AF65-F5344CB8AC3E}">
        <p14:creationId xmlns:p14="http://schemas.microsoft.com/office/powerpoint/2010/main" val="1697879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9D0573-E7C8-44F4-8901-9947294AA18F}"/>
              </a:ext>
            </a:extLst>
          </p:cNvPr>
          <p:cNvSpPr>
            <a:spLocks noGrp="1"/>
          </p:cNvSpPr>
          <p:nvPr>
            <p:ph type="title"/>
          </p:nvPr>
        </p:nvSpPr>
        <p:spPr>
          <a:xfrm>
            <a:off x="581192" y="702156"/>
            <a:ext cx="11029616" cy="444473"/>
          </a:xfrm>
        </p:spPr>
        <p:txBody>
          <a:bodyPr>
            <a:normAutofit fontScale="90000"/>
          </a:bodyPr>
          <a:lstStyle/>
          <a:p>
            <a:r>
              <a:rPr kumimoji="0" lang="it-IT" sz="2500" b="0" i="0" u="none" strike="noStrike" kern="1200" cap="all" spc="0" normalizeH="0" baseline="0" noProof="0" dirty="0">
                <a:ln>
                  <a:noFill/>
                </a:ln>
                <a:solidFill>
                  <a:prstClr val="black">
                    <a:lumMod val="75000"/>
                    <a:lumOff val="25000"/>
                  </a:prstClr>
                </a:solidFill>
                <a:effectLst/>
                <a:uLnTx/>
                <a:uFillTx/>
                <a:latin typeface="Franklin Gothic Demi" panose="020B0502020104020203"/>
                <a:ea typeface="+mj-ea"/>
                <a:cs typeface="+mj-cs"/>
              </a:rPr>
              <a:t>L’</a:t>
            </a:r>
            <a:r>
              <a:rPr kumimoji="0" lang="it-IT" sz="2500" b="0" i="1" u="none" strike="noStrike" kern="1200" cap="all" spc="0" normalizeH="0" baseline="0" noProof="0" dirty="0">
                <a:ln>
                  <a:noFill/>
                </a:ln>
                <a:solidFill>
                  <a:prstClr val="black">
                    <a:lumMod val="75000"/>
                    <a:lumOff val="25000"/>
                  </a:prstClr>
                </a:solidFill>
                <a:effectLst/>
                <a:uLnTx/>
                <a:uFillTx/>
                <a:latin typeface="Franklin Gothic Demi" panose="020B0502020104020203"/>
                <a:ea typeface="+mj-ea"/>
                <a:cs typeface="+mj-cs"/>
              </a:rPr>
              <a:t>iter</a:t>
            </a:r>
            <a:r>
              <a:rPr kumimoji="0" lang="it-IT" sz="2500" b="0" i="0" u="none" strike="noStrike" kern="1200" cap="all" spc="0" normalizeH="0" baseline="0" noProof="0" dirty="0">
                <a:ln>
                  <a:noFill/>
                </a:ln>
                <a:solidFill>
                  <a:prstClr val="black">
                    <a:lumMod val="75000"/>
                    <a:lumOff val="25000"/>
                  </a:prstClr>
                </a:solidFill>
                <a:effectLst/>
                <a:uLnTx/>
                <a:uFillTx/>
                <a:latin typeface="Franklin Gothic Demi" panose="020B0502020104020203"/>
                <a:ea typeface="+mj-ea"/>
                <a:cs typeface="+mj-cs"/>
              </a:rPr>
              <a:t> amministrativo per tutelare l’obiettivo perseguito - SEGUE</a:t>
            </a:r>
            <a:endParaRPr lang="it-IT" dirty="0"/>
          </a:p>
        </p:txBody>
      </p:sp>
      <p:sp>
        <p:nvSpPr>
          <p:cNvPr id="3" name="Segnaposto contenuto 2">
            <a:extLst>
              <a:ext uri="{FF2B5EF4-FFF2-40B4-BE49-F238E27FC236}">
                <a16:creationId xmlns:a16="http://schemas.microsoft.com/office/drawing/2014/main" id="{0AF803D1-1575-4FCA-B857-428F9CE36951}"/>
              </a:ext>
            </a:extLst>
          </p:cNvPr>
          <p:cNvSpPr>
            <a:spLocks noGrp="1"/>
          </p:cNvSpPr>
          <p:nvPr>
            <p:ph idx="1"/>
          </p:nvPr>
        </p:nvSpPr>
        <p:spPr>
          <a:xfrm>
            <a:off x="581193" y="1543612"/>
            <a:ext cx="11029615" cy="5192468"/>
          </a:xfrm>
        </p:spPr>
        <p:txBody>
          <a:bodyPr>
            <a:normAutofit fontScale="92500" lnSpcReduction="20000"/>
          </a:bodyPr>
          <a:lstStyle/>
          <a:p>
            <a:pPr marL="0" indent="0">
              <a:buNone/>
            </a:pPr>
            <a:r>
              <a:rPr lang="it-IT" sz="1800" b="1" i="1" u="sng" dirty="0">
                <a:solidFill>
                  <a:srgbClr val="FF0000"/>
                </a:solidFill>
                <a:latin typeface="Franklin Gothic Book" panose="020B0502020104020203"/>
              </a:rPr>
              <a:t>5) </a:t>
            </a:r>
            <a:r>
              <a:rPr kumimoji="0" lang="it-IT" sz="1800" b="1" i="1" u="sng" strike="noStrike" kern="1200" cap="none" spc="0" normalizeH="0" baseline="0" noProof="0" dirty="0">
                <a:ln>
                  <a:noFill/>
                </a:ln>
                <a:solidFill>
                  <a:srgbClr val="FF0000"/>
                </a:solidFill>
                <a:effectLst/>
                <a:uLnTx/>
                <a:uFillTx/>
                <a:latin typeface="Franklin Gothic Book" panose="020B0502020104020203"/>
                <a:ea typeface="+mn-ea"/>
                <a:cs typeface="+mn-cs"/>
              </a:rPr>
              <a:t>ORDINANZA SINDACALE EX ART. 50, CO. 7 TUEL</a:t>
            </a:r>
          </a:p>
          <a:p>
            <a:pPr algn="l"/>
            <a:r>
              <a:rPr lang="it-IT" sz="1600" b="1" i="1" u="sng" dirty="0">
                <a:solidFill>
                  <a:srgbClr val="2B2B2B"/>
                </a:solidFill>
                <a:effectLst/>
                <a:highlight>
                  <a:srgbClr val="FFFF00"/>
                </a:highlight>
                <a:latin typeface="Montserrat"/>
              </a:rPr>
              <a:t>La limitazione degli orari</a:t>
            </a:r>
          </a:p>
          <a:p>
            <a:pPr marL="0" indent="0" algn="l">
              <a:buNone/>
            </a:pPr>
            <a:r>
              <a:rPr lang="it-IT" sz="1600" b="1" i="1" u="sng" dirty="0">
                <a:solidFill>
                  <a:srgbClr val="2B2B2B"/>
                </a:solidFill>
                <a:highlight>
                  <a:srgbClr val="FFFF00"/>
                </a:highlight>
                <a:latin typeface="Montserrat"/>
              </a:rPr>
              <a:t>…. è proporzionata </a:t>
            </a:r>
            <a:r>
              <a:rPr lang="it-IT" sz="1600" b="1" i="1" u="sng" dirty="0">
                <a:solidFill>
                  <a:srgbClr val="2B2B2B"/>
                </a:solidFill>
                <a:effectLst/>
                <a:highlight>
                  <a:srgbClr val="FFFF00"/>
                </a:highlight>
                <a:latin typeface="Montserrat"/>
              </a:rPr>
              <a:t>quando:</a:t>
            </a:r>
          </a:p>
          <a:p>
            <a:pPr marL="306000" marR="0" lvl="0" indent="-306000" algn="l" defTabSz="457200" rtl="0" eaLnBrk="1" fontAlgn="auto" latinLnBrk="0" hangingPunct="1">
              <a:lnSpc>
                <a:spcPct val="110000"/>
              </a:lnSpc>
              <a:spcBef>
                <a:spcPct val="20000"/>
              </a:spcBef>
              <a:spcAft>
                <a:spcPts val="600"/>
              </a:spcAft>
              <a:buClr>
                <a:srgbClr val="1CADE4"/>
              </a:buClr>
              <a:buSzPct val="92000"/>
              <a:buFont typeface="Wingdings 2" panose="05020102010507070707" pitchFamily="18" charset="2"/>
              <a:buChar char=""/>
              <a:tabLst/>
              <a:defRPr/>
            </a:pPr>
            <a:r>
              <a:rPr lang="it-IT" sz="1600" b="0" i="0" dirty="0">
                <a:solidFill>
                  <a:srgbClr val="2B2B2B"/>
                </a:solidFill>
                <a:effectLst/>
                <a:latin typeface="Montserrat"/>
              </a:rPr>
              <a:t>1) è stabilita in fasce orarie e </a:t>
            </a:r>
            <a:r>
              <a:rPr kumimoji="0" lang="it-IT" sz="1600" b="0" i="0" u="none" strike="noStrike" kern="1200" cap="none" spc="0" normalizeH="0" baseline="0" noProof="0" dirty="0">
                <a:ln>
                  <a:noFill/>
                </a:ln>
                <a:solidFill>
                  <a:srgbClr val="2B2B2B"/>
                </a:solidFill>
                <a:effectLst/>
                <a:uLnTx/>
                <a:uFillTx/>
                <a:latin typeface="Montserrat"/>
                <a:ea typeface="+mn-ea"/>
                <a:cs typeface="+mn-cs"/>
              </a:rPr>
              <a:t>i tempi di spegnimento sono distribuiti in modo equilibrato su tutta la giornata;</a:t>
            </a:r>
            <a:endParaRPr lang="it-IT" sz="1600" b="0" i="0" dirty="0">
              <a:solidFill>
                <a:srgbClr val="2B2B2B"/>
              </a:solidFill>
              <a:effectLst/>
              <a:latin typeface="Montserrat"/>
            </a:endParaRPr>
          </a:p>
          <a:p>
            <a:pPr algn="l"/>
            <a:r>
              <a:rPr lang="it-IT" sz="1600" dirty="0">
                <a:solidFill>
                  <a:srgbClr val="2B2B2B"/>
                </a:solidFill>
                <a:latin typeface="Montserrat"/>
              </a:rPr>
              <a:t>2) </a:t>
            </a:r>
            <a:r>
              <a:rPr lang="it-IT" sz="1600" b="0" i="0" dirty="0">
                <a:solidFill>
                  <a:srgbClr val="2B2B2B"/>
                </a:solidFill>
                <a:effectLst/>
                <a:latin typeface="Montserrat"/>
              </a:rPr>
              <a:t>comporta il minor sacrificio possibile per i gestori delle sale (a cui, ad esempio, è consentito anche tenere aperti i locali fino alle 24 per altre attività, con gli apparecchi spenti dalle 22);</a:t>
            </a:r>
          </a:p>
          <a:p>
            <a:pPr algn="just"/>
            <a:r>
              <a:rPr lang="it-IT" sz="1600" b="0" i="0" dirty="0">
                <a:solidFill>
                  <a:srgbClr val="2B2B2B"/>
                </a:solidFill>
                <a:effectLst/>
                <a:latin typeface="Montserrat"/>
              </a:rPr>
              <a:t>3) </a:t>
            </a:r>
            <a:r>
              <a:rPr lang="it-IT" sz="1600" b="1" i="1" u="sng" dirty="0">
                <a:solidFill>
                  <a:srgbClr val="FF0000"/>
                </a:solidFill>
                <a:effectLst/>
                <a:highlight>
                  <a:srgbClr val="FFFF00"/>
                </a:highlight>
                <a:latin typeface="Montserrat"/>
              </a:rPr>
              <a:t>gli orari di chiusura e di spegnimento sono tali da indirizzare i soggetti a rischio</a:t>
            </a:r>
            <a:r>
              <a:rPr lang="it-IT" sz="1600" b="0" i="0" dirty="0">
                <a:solidFill>
                  <a:srgbClr val="2B2B2B"/>
                </a:solidFill>
                <a:effectLst/>
                <a:latin typeface="Montserrat"/>
              </a:rPr>
              <a:t>, </a:t>
            </a:r>
            <a:r>
              <a:rPr lang="it-IT" sz="1600" b="0" i="0" dirty="0">
                <a:solidFill>
                  <a:srgbClr val="2B2B2B"/>
                </a:solidFill>
                <a:effectLst/>
                <a:highlight>
                  <a:srgbClr val="FFFF00"/>
                </a:highlight>
                <a:latin typeface="Montserrat"/>
              </a:rPr>
              <a:t>verso altre attività ed interessi, riducendo così il fattore ossessivo compulsivo che si è visto contraddistingue il gioco d’azzardo patologico </a:t>
            </a:r>
            <a:r>
              <a:rPr lang="it-IT" sz="1600" b="0" i="0" dirty="0">
                <a:solidFill>
                  <a:srgbClr val="2B2B2B"/>
                </a:solidFill>
                <a:effectLst/>
                <a:latin typeface="Montserrat"/>
              </a:rPr>
              <a:t>(</a:t>
            </a:r>
            <a:r>
              <a:rPr lang="it-IT" sz="1600" b="0" i="1" u="sng" dirty="0">
                <a:solidFill>
                  <a:srgbClr val="2B2B2B"/>
                </a:solidFill>
                <a:effectLst/>
                <a:latin typeface="Montserrat"/>
              </a:rPr>
              <a:t>viene sottolineato infatti che il fenomeno della ludopatia deve essere visto come un “disturbo psichico che spinge l’individuo a concentrare ogni suo interesse sul gioco, in maniera ossessiva e compulsiva”</a:t>
            </a:r>
            <a:r>
              <a:rPr lang="it-IT" sz="1600" b="0" i="0" dirty="0">
                <a:solidFill>
                  <a:srgbClr val="2B2B2B"/>
                </a:solidFill>
                <a:effectLst/>
                <a:latin typeface="Montserrat"/>
              </a:rPr>
              <a:t>)</a:t>
            </a:r>
          </a:p>
          <a:p>
            <a:pPr marL="0" indent="0" algn="l">
              <a:buNone/>
            </a:pPr>
            <a:r>
              <a:rPr lang="it-IT" sz="1600" b="1" i="1" u="sng" dirty="0">
                <a:solidFill>
                  <a:srgbClr val="2B2B2B"/>
                </a:solidFill>
                <a:highlight>
                  <a:srgbClr val="FFFF00"/>
                </a:highlight>
                <a:latin typeface="Montserrat"/>
              </a:rPr>
              <a:t>… non sono proporzionate quando:</a:t>
            </a:r>
          </a:p>
          <a:p>
            <a:pPr algn="just"/>
            <a:r>
              <a:rPr lang="it-IT" sz="1600" b="0" i="0" dirty="0">
                <a:solidFill>
                  <a:srgbClr val="2B2B2B"/>
                </a:solidFill>
                <a:effectLst/>
                <a:latin typeface="Montserrat"/>
              </a:rPr>
              <a:t>1) privano la licenza della Questura (che, in merito agli orari, fa un rinvio diretto alla disciplina comunale) di una porzione significativa del suo valore economico;</a:t>
            </a:r>
          </a:p>
          <a:p>
            <a:pPr algn="just"/>
            <a:r>
              <a:rPr lang="it-IT" sz="1600" b="0" i="0" dirty="0">
                <a:solidFill>
                  <a:srgbClr val="2B2B2B"/>
                </a:solidFill>
                <a:effectLst/>
                <a:highlight>
                  <a:srgbClr val="FFFF00"/>
                </a:highlight>
                <a:latin typeface="Montserrat"/>
              </a:rPr>
              <a:t>2) non sono in grado di incidere sul vero problema del gioco patologico </a:t>
            </a:r>
            <a:r>
              <a:rPr lang="it-IT" sz="1600" b="0" i="0" dirty="0">
                <a:solidFill>
                  <a:srgbClr val="2B2B2B"/>
                </a:solidFill>
                <a:effectLst/>
                <a:latin typeface="Montserrat"/>
              </a:rPr>
              <a:t>(nel caso del Comune di Cavernago il Giudice del Tar afferma che il «vero problema» a commento è individuato nella “eccessiva durata delle sessioni di gioco individuali”, visto che questa (la durata) non sarebbe intaccata da una lunga sosta notturna e che invece l’obiettivo potrebbe essere meglio perseguito attraverso l’introduzione di fasce di intervallo durante il giorno).</a:t>
            </a:r>
          </a:p>
          <a:p>
            <a:pPr marL="0" indent="0" algn="l">
              <a:buNone/>
            </a:pPr>
            <a:endParaRPr lang="it-IT" sz="1600" b="0" i="0" dirty="0">
              <a:solidFill>
                <a:srgbClr val="2B2B2B"/>
              </a:solidFill>
              <a:effectLst/>
              <a:latin typeface="Montserrat"/>
            </a:endParaRPr>
          </a:p>
          <a:p>
            <a:pPr marL="0" indent="0">
              <a:buNone/>
            </a:pPr>
            <a:endParaRPr lang="it-IT" dirty="0"/>
          </a:p>
        </p:txBody>
      </p:sp>
    </p:spTree>
    <p:extLst>
      <p:ext uri="{BB962C8B-B14F-4D97-AF65-F5344CB8AC3E}">
        <p14:creationId xmlns:p14="http://schemas.microsoft.com/office/powerpoint/2010/main" val="2018258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9D0573-E7C8-44F4-8901-9947294AA18F}"/>
              </a:ext>
            </a:extLst>
          </p:cNvPr>
          <p:cNvSpPr>
            <a:spLocks noGrp="1"/>
          </p:cNvSpPr>
          <p:nvPr>
            <p:ph type="title"/>
          </p:nvPr>
        </p:nvSpPr>
        <p:spPr>
          <a:xfrm>
            <a:off x="581192" y="702156"/>
            <a:ext cx="11029616" cy="473501"/>
          </a:xfrm>
        </p:spPr>
        <p:txBody>
          <a:bodyPr/>
          <a:lstStyle/>
          <a:p>
            <a:r>
              <a:rPr kumimoji="0" lang="it-IT" sz="2500" b="0" i="0" u="none" strike="noStrike" kern="1200" cap="all" spc="0" normalizeH="0" baseline="0" noProof="0" dirty="0">
                <a:ln>
                  <a:noFill/>
                </a:ln>
                <a:solidFill>
                  <a:prstClr val="black">
                    <a:lumMod val="75000"/>
                    <a:lumOff val="25000"/>
                  </a:prstClr>
                </a:solidFill>
                <a:effectLst/>
                <a:uLnTx/>
                <a:uFillTx/>
                <a:latin typeface="Franklin Gothic Demi" panose="020B0502020104020203"/>
                <a:ea typeface="+mj-ea"/>
                <a:cs typeface="+mj-cs"/>
              </a:rPr>
              <a:t>L’</a:t>
            </a:r>
            <a:r>
              <a:rPr kumimoji="0" lang="it-IT" sz="2500" b="0" i="1" u="none" strike="noStrike" kern="1200" cap="all" spc="0" normalizeH="0" baseline="0" noProof="0" dirty="0">
                <a:ln>
                  <a:noFill/>
                </a:ln>
                <a:solidFill>
                  <a:prstClr val="black">
                    <a:lumMod val="75000"/>
                    <a:lumOff val="25000"/>
                  </a:prstClr>
                </a:solidFill>
                <a:effectLst/>
                <a:uLnTx/>
                <a:uFillTx/>
                <a:latin typeface="Franklin Gothic Demi" panose="020B0502020104020203"/>
                <a:ea typeface="+mj-ea"/>
                <a:cs typeface="+mj-cs"/>
              </a:rPr>
              <a:t>iter</a:t>
            </a:r>
            <a:r>
              <a:rPr kumimoji="0" lang="it-IT" sz="2500" b="0" i="0" u="none" strike="noStrike" kern="1200" cap="all" spc="0" normalizeH="0" baseline="0" noProof="0" dirty="0">
                <a:ln>
                  <a:noFill/>
                </a:ln>
                <a:solidFill>
                  <a:prstClr val="black">
                    <a:lumMod val="75000"/>
                    <a:lumOff val="25000"/>
                  </a:prstClr>
                </a:solidFill>
                <a:effectLst/>
                <a:uLnTx/>
                <a:uFillTx/>
                <a:latin typeface="Franklin Gothic Demi" panose="020B0502020104020203"/>
                <a:ea typeface="+mj-ea"/>
                <a:cs typeface="+mj-cs"/>
              </a:rPr>
              <a:t> amministrativo per tutelare l’obiettivo perseguito - SEGUE</a:t>
            </a:r>
            <a:endParaRPr lang="it-IT" dirty="0"/>
          </a:p>
        </p:txBody>
      </p:sp>
      <p:sp>
        <p:nvSpPr>
          <p:cNvPr id="3" name="Segnaposto contenuto 2">
            <a:extLst>
              <a:ext uri="{FF2B5EF4-FFF2-40B4-BE49-F238E27FC236}">
                <a16:creationId xmlns:a16="http://schemas.microsoft.com/office/drawing/2014/main" id="{0AF803D1-1575-4FCA-B857-428F9CE36951}"/>
              </a:ext>
            </a:extLst>
          </p:cNvPr>
          <p:cNvSpPr>
            <a:spLocks noGrp="1"/>
          </p:cNvSpPr>
          <p:nvPr>
            <p:ph idx="1"/>
          </p:nvPr>
        </p:nvSpPr>
        <p:spPr>
          <a:xfrm>
            <a:off x="581192" y="2235245"/>
            <a:ext cx="11029615" cy="3634486"/>
          </a:xfrm>
        </p:spPr>
        <p:txBody>
          <a:bodyPr>
            <a:normAutofit fontScale="25000" lnSpcReduction="20000"/>
          </a:bodyPr>
          <a:lstStyle/>
          <a:p>
            <a:pPr marL="0" indent="0">
              <a:buNone/>
            </a:pPr>
            <a:r>
              <a:rPr lang="it-IT" sz="6400" b="1" i="1" u="sng" dirty="0">
                <a:solidFill>
                  <a:srgbClr val="FF0000"/>
                </a:solidFill>
                <a:latin typeface="Franklin Gothic Book" panose="020B0502020104020203"/>
              </a:rPr>
              <a:t>5) </a:t>
            </a:r>
            <a:r>
              <a:rPr kumimoji="0" lang="it-IT" sz="6400" b="1" i="1" u="sng" strike="noStrike" kern="1200" cap="none" spc="0" normalizeH="0" baseline="0" noProof="0" dirty="0">
                <a:ln>
                  <a:noFill/>
                </a:ln>
                <a:solidFill>
                  <a:srgbClr val="FF0000"/>
                </a:solidFill>
                <a:effectLst/>
                <a:uLnTx/>
                <a:uFillTx/>
                <a:latin typeface="Franklin Gothic Book" panose="020B0502020104020203"/>
                <a:ea typeface="+mn-ea"/>
                <a:cs typeface="+mn-cs"/>
              </a:rPr>
              <a:t>ORDINANZA SINDACALE EX ART. 50, CO. 7 TUEL</a:t>
            </a:r>
          </a:p>
          <a:p>
            <a:pPr algn="just"/>
            <a:r>
              <a:rPr lang="it-IT" sz="6400" b="1" i="1" u="sng" dirty="0">
                <a:solidFill>
                  <a:srgbClr val="FF0000"/>
                </a:solidFill>
                <a:latin typeface="Franklin Gothic Book" panose="020B0502020104020203"/>
              </a:rPr>
              <a:t>Appare giustificata anche la chiusura delle sale VLT alle ore 22 “in ragione della più elevata pericolosità, ai fini del rischio di determinare forme di dipendenza patologica, dei giochi praticati presso le sale dedicate, in quanto, come chiarito dalla giurisprudenza, gli apparecchi a ciò destinati, per la loro ubicazione, modalità, tempistica, danno luogo – più di altre – a manifestazioni di accesso al gioco irrefrenabili e compulsive, non comparabili, per contenuti ed effetti, ad altre forme di scommessa che possono anch’esse dare dipendenza”.</a:t>
            </a:r>
          </a:p>
          <a:p>
            <a:r>
              <a:rPr lang="it-IT" sz="6400" b="1" dirty="0">
                <a:solidFill>
                  <a:prstClr val="black">
                    <a:lumMod val="75000"/>
                    <a:lumOff val="25000"/>
                  </a:prstClr>
                </a:solidFill>
                <a:latin typeface="Franklin Gothic Book" panose="020B0502020104020203"/>
              </a:rPr>
              <a:t>Consiglio di Stato, sez. V, 1 agosto 2015, n. 3778</a:t>
            </a:r>
            <a:r>
              <a:rPr lang="it-IT" sz="6400" dirty="0">
                <a:solidFill>
                  <a:prstClr val="black">
                    <a:lumMod val="75000"/>
                    <a:lumOff val="25000"/>
                  </a:prstClr>
                </a:solidFill>
                <a:latin typeface="Franklin Gothic Book" panose="020B0502020104020203"/>
              </a:rPr>
              <a:t>: </a:t>
            </a:r>
          </a:p>
          <a:p>
            <a:pPr lvl="1" algn="just"/>
            <a:r>
              <a:rPr lang="it-IT" sz="6100" dirty="0">
                <a:solidFill>
                  <a:prstClr val="black">
                    <a:lumMod val="75000"/>
                    <a:lumOff val="25000"/>
                  </a:prstClr>
                </a:solidFill>
                <a:latin typeface="Franklin Gothic Book" panose="020B0502020104020203"/>
              </a:rPr>
              <a:t>Sono legittime le ordinanze con le quali il Sindaco disciplina, in senso più restrittivo, gli orari di apertura delle sale pubbliche da gioco e di scommesse, aggiungendo anche un limite agli orari di utilizzo dei video-giochi e slot-machine posti all'interno di altri esercizi commerciali e pubblici esercizi, prescindendo dagli orari di apertura di questi ultimi e prevedendo l'articolazione dell'orario di apertura delle sale giochi in due categorie (periodo scolastico e non scolastico), con la fissazione di un orario di apertura più ristretto a partire dalle ore tredici durante l'anno scolastico, con l'evidente e condivisibile finalità di arginare il fenomeno dell'evasione scolastica.</a:t>
            </a:r>
          </a:p>
          <a:p>
            <a:pPr algn="just"/>
            <a:r>
              <a:rPr lang="it-IT" sz="6400" b="1" i="1" u="sng" dirty="0">
                <a:solidFill>
                  <a:prstClr val="black">
                    <a:lumMod val="75000"/>
                    <a:lumOff val="25000"/>
                  </a:prstClr>
                </a:solidFill>
                <a:highlight>
                  <a:srgbClr val="FFFF00"/>
                </a:highlight>
                <a:latin typeface="Franklin Gothic Book" panose="020B0502020104020203"/>
              </a:rPr>
              <a:t>Il tema dell’orario unico e indifferenziato per tutte le tipologie di es. commerciali</a:t>
            </a:r>
            <a:r>
              <a:rPr lang="it-IT" sz="6400" b="1" i="1" u="sng" dirty="0">
                <a:solidFill>
                  <a:prstClr val="black">
                    <a:lumMod val="75000"/>
                    <a:lumOff val="25000"/>
                  </a:prstClr>
                </a:solidFill>
                <a:latin typeface="Franklin Gothic Book" panose="020B0502020104020203"/>
              </a:rPr>
              <a:t>: </a:t>
            </a:r>
            <a:r>
              <a:rPr lang="it-IT" sz="6400" dirty="0">
                <a:solidFill>
                  <a:prstClr val="black">
                    <a:lumMod val="75000"/>
                    <a:lumOff val="25000"/>
                  </a:prstClr>
                </a:solidFill>
                <a:latin typeface="Franklin Gothic Book" panose="020B0502020104020203"/>
              </a:rPr>
              <a:t>nei ricorsi dei gestori viene contestata la disparità di trattamento che si crea imponendo un </a:t>
            </a:r>
            <a:r>
              <a:rPr lang="it-IT" sz="6400" i="1" u="sng" dirty="0">
                <a:solidFill>
                  <a:prstClr val="black">
                    <a:lumMod val="75000"/>
                    <a:lumOff val="25000"/>
                  </a:prstClr>
                </a:solidFill>
                <a:latin typeface="Franklin Gothic Book" panose="020B0502020104020203"/>
              </a:rPr>
              <a:t>orario unico e indifferenziato per tutte le tipologie di esercizi commerciali.</a:t>
            </a:r>
            <a:r>
              <a:rPr lang="it-IT" sz="6400" dirty="0">
                <a:solidFill>
                  <a:prstClr val="black">
                    <a:lumMod val="75000"/>
                    <a:lumOff val="25000"/>
                  </a:prstClr>
                </a:solidFill>
                <a:latin typeface="Franklin Gothic Book" panose="020B0502020104020203"/>
              </a:rPr>
              <a:t> Il TAR in questo caso boccia le censure del gestore, affermando che </a:t>
            </a:r>
            <a:r>
              <a:rPr lang="it-IT" sz="6400" i="1" u="sng" dirty="0">
                <a:solidFill>
                  <a:prstClr val="black">
                    <a:lumMod val="75000"/>
                    <a:lumOff val="25000"/>
                  </a:prstClr>
                </a:solidFill>
                <a:highlight>
                  <a:srgbClr val="00FF00"/>
                </a:highlight>
                <a:latin typeface="Franklin Gothic Book" panose="020B0502020104020203"/>
              </a:rPr>
              <a:t>l’uniformità degli orari per gli apparecchi ovunque installati costituisce invece presupposto per l’efficacia </a:t>
            </a:r>
            <a:r>
              <a:rPr lang="it-IT" sz="6400" i="1" u="sng" dirty="0">
                <a:solidFill>
                  <a:prstClr val="black">
                    <a:lumMod val="75000"/>
                    <a:lumOff val="25000"/>
                  </a:prstClr>
                </a:solidFill>
                <a:highlight>
                  <a:srgbClr val="00FF00"/>
                </a:highlight>
              </a:rPr>
              <a:t>della misura stessa, posto che altrimenti la trasmigrazione degli utenti da un’attività all’altra vanificherebbe ogni sforzo.</a:t>
            </a:r>
          </a:p>
          <a:p>
            <a:pPr algn="just"/>
            <a:r>
              <a:rPr lang="it-IT" sz="6400" dirty="0">
                <a:solidFill>
                  <a:prstClr val="black">
                    <a:lumMod val="75000"/>
                    <a:lumOff val="25000"/>
                  </a:prstClr>
                </a:solidFill>
                <a:latin typeface="Franklin Gothic Book" panose="020B0502020104020203"/>
              </a:rPr>
              <a:t> In definitiva: Sotto un ulteriore profilo, la sentenza 585/2020 del Tar Catania ricostruisce anche </a:t>
            </a:r>
            <a:r>
              <a:rPr lang="it-IT" sz="6400" b="1" i="1" u="sng" dirty="0">
                <a:solidFill>
                  <a:srgbClr val="FF0000"/>
                </a:solidFill>
                <a:latin typeface="Franklin Gothic Book" panose="020B0502020104020203"/>
              </a:rPr>
              <a:t>lo scopo delle limitazioni orarie introdotte dai sindaci, rinvenendolo non nell’eliminazione del fenomeno della ludopatia, bensì nella creazione delle condizioni per sfavorire un’offerta di gioco illimitata</a:t>
            </a:r>
            <a:r>
              <a:rPr lang="it-IT" sz="6400" dirty="0">
                <a:solidFill>
                  <a:prstClr val="black">
                    <a:lumMod val="75000"/>
                    <a:lumOff val="25000"/>
                  </a:prstClr>
                </a:solidFill>
                <a:latin typeface="Franklin Gothic Book" panose="020B0502020104020203"/>
              </a:rPr>
              <a:t>. Questa considerazione chiaramente è utile anche nell’ottica dell’</a:t>
            </a:r>
            <a:r>
              <a:rPr lang="it-IT" sz="6400" i="1" u="sng" dirty="0">
                <a:solidFill>
                  <a:prstClr val="black">
                    <a:lumMod val="75000"/>
                    <a:lumOff val="25000"/>
                  </a:prstClr>
                </a:solidFill>
                <a:latin typeface="Franklin Gothic Book" panose="020B0502020104020203"/>
              </a:rPr>
              <a:t>individuazione dei criteri entro cui i giudici si devono muovere nell’esprimere un giudizio su </a:t>
            </a:r>
            <a:r>
              <a:rPr lang="it-IT" sz="6400" b="1" i="1" u="sng" dirty="0">
                <a:solidFill>
                  <a:srgbClr val="FF0000"/>
                </a:solidFill>
                <a:latin typeface="Franklin Gothic Book" panose="020B0502020104020203"/>
              </a:rPr>
              <a:t>proporzionalità</a:t>
            </a:r>
            <a:r>
              <a:rPr lang="it-IT" sz="6400" i="1" u="sng" dirty="0">
                <a:solidFill>
                  <a:prstClr val="black">
                    <a:lumMod val="75000"/>
                    <a:lumOff val="25000"/>
                  </a:prstClr>
                </a:solidFill>
                <a:latin typeface="Franklin Gothic Book" panose="020B0502020104020203"/>
              </a:rPr>
              <a:t>, </a:t>
            </a:r>
            <a:r>
              <a:rPr lang="it-IT" sz="6400" b="1" i="1" u="sng" dirty="0">
                <a:solidFill>
                  <a:srgbClr val="FF0000"/>
                </a:solidFill>
                <a:latin typeface="Franklin Gothic Book" panose="020B0502020104020203"/>
              </a:rPr>
              <a:t>ragionevolezza</a:t>
            </a:r>
            <a:r>
              <a:rPr lang="it-IT" sz="6400" i="1" u="sng" dirty="0">
                <a:solidFill>
                  <a:prstClr val="black">
                    <a:lumMod val="75000"/>
                    <a:lumOff val="25000"/>
                  </a:prstClr>
                </a:solidFill>
                <a:latin typeface="Franklin Gothic Book" panose="020B0502020104020203"/>
              </a:rPr>
              <a:t> e </a:t>
            </a:r>
            <a:r>
              <a:rPr lang="it-IT" sz="6400" b="1" i="1" u="sng" dirty="0">
                <a:solidFill>
                  <a:srgbClr val="FF0000"/>
                </a:solidFill>
                <a:latin typeface="Franklin Gothic Book" panose="020B0502020104020203"/>
              </a:rPr>
              <a:t>adeguatezza</a:t>
            </a:r>
            <a:r>
              <a:rPr lang="it-IT" sz="6400" i="1" u="sng" dirty="0">
                <a:solidFill>
                  <a:prstClr val="black">
                    <a:lumMod val="75000"/>
                    <a:lumOff val="25000"/>
                  </a:prstClr>
                </a:solidFill>
                <a:latin typeface="Franklin Gothic Book" panose="020B0502020104020203"/>
              </a:rPr>
              <a:t> delle varie misure.</a:t>
            </a:r>
          </a:p>
          <a:p>
            <a:pPr marL="0" indent="0">
              <a:buNone/>
            </a:pPr>
            <a:endParaRPr kumimoji="0" lang="it-IT" sz="1800" b="1" i="1" u="sng" strike="noStrike" kern="1200" cap="none" spc="0" normalizeH="0" baseline="0" noProof="0" dirty="0">
              <a:ln>
                <a:noFill/>
              </a:ln>
              <a:solidFill>
                <a:srgbClr val="FF0000"/>
              </a:solidFill>
              <a:effectLst/>
              <a:uLnTx/>
              <a:uFillTx/>
              <a:latin typeface="Franklin Gothic Book" panose="020B0502020104020203"/>
              <a:ea typeface="+mn-ea"/>
              <a:cs typeface="+mn-cs"/>
            </a:endParaRPr>
          </a:p>
          <a:p>
            <a:pPr marL="0" indent="0">
              <a:buNone/>
            </a:pPr>
            <a:endParaRPr lang="it-IT" dirty="0"/>
          </a:p>
        </p:txBody>
      </p:sp>
      <p:sp>
        <p:nvSpPr>
          <p:cNvPr id="4" name="Segnaposto data 3">
            <a:extLst>
              <a:ext uri="{FF2B5EF4-FFF2-40B4-BE49-F238E27FC236}">
                <a16:creationId xmlns:a16="http://schemas.microsoft.com/office/drawing/2014/main" id="{A1F4179B-E23E-4983-8FF0-F40BB5221733}"/>
              </a:ext>
            </a:extLst>
          </p:cNvPr>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C16C3F1-EAB4-40C7-A804-E4164A432ACC}" type="datetime1">
              <a:rPr kumimoji="0" lang="it-IT" sz="900" b="0" i="0" u="none" strike="noStrike" kern="1200" cap="none" spc="0" normalizeH="0" baseline="0" noProof="0" smtClean="0">
                <a:ln>
                  <a:noFill/>
                </a:ln>
                <a:solidFill>
                  <a:prstClr val="black">
                    <a:lumMod val="75000"/>
                    <a:lumOff val="25000"/>
                  </a:prstClr>
                </a:solidFill>
                <a:effectLst/>
                <a:uLnTx/>
                <a:uFillTx/>
                <a:latin typeface="Franklin Gothic Book" panose="020B05020201040202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22/03/2022</a:t>
            </a:fld>
            <a:endParaRPr kumimoji="0" lang="en-US" sz="900" b="0" i="0" u="none" strike="noStrike" kern="1200" cap="none" spc="0" normalizeH="0" baseline="0" noProof="0" dirty="0">
              <a:ln>
                <a:noFill/>
              </a:ln>
              <a:solidFill>
                <a:prstClr val="black">
                  <a:lumMod val="75000"/>
                  <a:lumOff val="25000"/>
                </a:prstClr>
              </a:solidFill>
              <a:effectLst/>
              <a:uLnTx/>
              <a:uFillTx/>
              <a:latin typeface="Franklin Gothic Book" panose="020B0502020104020203"/>
              <a:ea typeface="+mn-ea"/>
              <a:cs typeface="+mn-cs"/>
            </a:endParaRPr>
          </a:p>
        </p:txBody>
      </p:sp>
    </p:spTree>
    <p:extLst>
      <p:ext uri="{BB962C8B-B14F-4D97-AF65-F5344CB8AC3E}">
        <p14:creationId xmlns:p14="http://schemas.microsoft.com/office/powerpoint/2010/main" val="2008451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ción de contenido 2"/>
          <p:cNvSpPr>
            <a:spLocks noGrp="1"/>
          </p:cNvSpPr>
          <p:nvPr>
            <p:ph idx="1"/>
          </p:nvPr>
        </p:nvSpPr>
        <p:spPr>
          <a:xfrm>
            <a:off x="239151" y="590843"/>
            <a:ext cx="11493304" cy="6020707"/>
          </a:xfrm>
        </p:spPr>
        <p:txBody>
          <a:bodyPr>
            <a:normAutofit fontScale="90000" lnSpcReduction="20000"/>
          </a:bodyPr>
          <a:lstStyle/>
          <a:p>
            <a:pPr marL="0" indent="0">
              <a:buNone/>
            </a:pPr>
            <a:r>
              <a:rPr lang="es-ES" altLang="en-US" sz="2200" b="1" i="1" u="sng" dirty="0"/>
              <a:t>IL VALORE DELL’INTESA STATO-REGIONI: Cons. Stato, </a:t>
            </a:r>
            <a:r>
              <a:rPr lang="it-IT" altLang="es-ES" sz="2200" b="1" i="1" u="sng" dirty="0"/>
              <a:t>S</a:t>
            </a:r>
            <a:r>
              <a:rPr lang="es-ES" altLang="en-US" sz="2200" b="1" i="1" u="sng" dirty="0"/>
              <a:t>ez. V, 30 giugno 2020, n. 4119; </a:t>
            </a:r>
            <a:r>
              <a:rPr lang="it-IT" altLang="es-ES" sz="2200" b="1" i="1" u="sng" dirty="0"/>
              <a:t>S</a:t>
            </a:r>
            <a:r>
              <a:rPr lang="es-ES" altLang="en-US" sz="2200" b="1" i="1" u="sng" dirty="0"/>
              <a:t>ez. V, 13 luglio 2020, n. 4496; </a:t>
            </a:r>
            <a:r>
              <a:rPr lang="it-IT" altLang="es-ES" sz="2200" b="1" i="1" u="sng" dirty="0"/>
              <a:t>S</a:t>
            </a:r>
            <a:r>
              <a:rPr lang="es-ES" altLang="en-US" sz="2200" b="1" i="1" u="sng" dirty="0"/>
              <a:t>ez.V, 26 agosto 2020, n. 5223</a:t>
            </a:r>
            <a:r>
              <a:rPr lang="it-IT" altLang="es-ES" sz="2200" b="1" i="1" u="sng" dirty="0"/>
              <a:t>;</a:t>
            </a:r>
            <a:r>
              <a:rPr lang="es-ES" altLang="en-US" sz="2200" b="1" i="1" u="sng" dirty="0"/>
              <a:t> </a:t>
            </a:r>
            <a:r>
              <a:rPr lang="it-IT" altLang="es-ES" sz="2200" b="1" i="1" u="sng" dirty="0"/>
              <a:t>Sez. V, 20 ottobre 2020, n. 6331</a:t>
            </a:r>
            <a:endParaRPr lang="es-ES" altLang="en-US" sz="2200" b="1" i="1" u="sng" dirty="0"/>
          </a:p>
          <a:p>
            <a:pPr marL="0" indent="0" algn="just">
              <a:buNone/>
            </a:pPr>
            <a:r>
              <a:rPr lang="it-IT" altLang="es-ES" sz="2539" dirty="0"/>
              <a:t>Q</a:t>
            </a:r>
            <a:r>
              <a:rPr lang="es-ES" altLang="en-US" sz="2539" dirty="0"/>
              <a:t>uando lo Stato attribuisce per legge a sé stesso un potere di indirizzo e coordinamento in relazione ad un settore che investe in maniera trasversale materie di competenza anche delle Regioni è dovuta nella legge statale la previsione del previo raggiungimento dell’Intesa in sede di Conferenza unificata di cui all’articolo 8 del d.lgs. 28 agosto 1997, n. 28, quale strumento tipico di coinvolgimento delle Regioni in attuazione del principio di leale collaborazione</a:t>
            </a:r>
            <a:r>
              <a:rPr lang="it-IT" altLang="es-ES" sz="2539" dirty="0"/>
              <a:t>.</a:t>
            </a:r>
            <a:endParaRPr lang="es-ES" altLang="en-US" sz="2539" dirty="0"/>
          </a:p>
          <a:p>
            <a:pPr marL="0" indent="0" algn="just">
              <a:buNone/>
            </a:pPr>
            <a:r>
              <a:rPr lang="es-ES" altLang="en-US" sz="2539" dirty="0"/>
              <a:t>Il </a:t>
            </a:r>
            <a:r>
              <a:rPr lang="es-ES" altLang="en-US" sz="2539" dirty="0">
                <a:solidFill>
                  <a:srgbClr val="FF0000"/>
                </a:solidFill>
              </a:rPr>
              <a:t>potere di indirizzo e coordinamento non è stato, tuttavia, ancora esercitato </a:t>
            </a:r>
            <a:r>
              <a:rPr lang="es-ES" altLang="en-US" sz="2539" dirty="0"/>
              <a:t>perché il decreto del Ministero dell’economia e delle finanze non è statoadottato, mentre è stata conclusa l’intesa nell’ambito della Conferenza UnificataStato Regioni Enti locali il 7 settembre 2017.</a:t>
            </a:r>
          </a:p>
          <a:p>
            <a:pPr marL="0" indent="0" algn="just">
              <a:buNone/>
            </a:pPr>
            <a:r>
              <a:rPr lang="es-ES" altLang="en-US" sz="2539" dirty="0"/>
              <a:t>Per essere prevista quale atto prodromico all’esercizio del potere statale di coordinamento ed indirizzo con finalità di coinvolgimento delle Regioni, </a:t>
            </a:r>
            <a:r>
              <a:rPr lang="es-ES" altLang="en-US" sz="2539" b="1" dirty="0">
                <a:solidFill>
                  <a:srgbClr val="FF0000"/>
                </a:solidFill>
              </a:rPr>
              <a:t>all’Intesa non può riconoscersi ex se, e senza che i suoi contenuti siano recepiti nel decreto ministeriale, alcuna efficacia cogente</a:t>
            </a:r>
            <a:r>
              <a:rPr lang="es-ES" altLang="en-US" sz="2539" dirty="0"/>
              <a:t>.</a:t>
            </a:r>
          </a:p>
        </p:txBody>
      </p:sp>
    </p:spTree>
    <p:extLst>
      <p:ext uri="{BB962C8B-B14F-4D97-AF65-F5344CB8AC3E}">
        <p14:creationId xmlns:p14="http://schemas.microsoft.com/office/powerpoint/2010/main" val="1335187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9D0573-E7C8-44F4-8901-9947294AA18F}"/>
              </a:ext>
            </a:extLst>
          </p:cNvPr>
          <p:cNvSpPr>
            <a:spLocks noGrp="1"/>
          </p:cNvSpPr>
          <p:nvPr>
            <p:ph type="title"/>
          </p:nvPr>
        </p:nvSpPr>
        <p:spPr>
          <a:xfrm>
            <a:off x="581192" y="702156"/>
            <a:ext cx="11029616" cy="473501"/>
          </a:xfrm>
        </p:spPr>
        <p:txBody>
          <a:bodyPr/>
          <a:lstStyle/>
          <a:p>
            <a:r>
              <a:rPr kumimoji="0" lang="it-IT" sz="2500" b="0" i="0" u="none" strike="noStrike" kern="1200" cap="all" spc="0" normalizeH="0" baseline="0" noProof="0" dirty="0">
                <a:ln>
                  <a:noFill/>
                </a:ln>
                <a:solidFill>
                  <a:prstClr val="black">
                    <a:lumMod val="75000"/>
                    <a:lumOff val="25000"/>
                  </a:prstClr>
                </a:solidFill>
                <a:effectLst/>
                <a:uLnTx/>
                <a:uFillTx/>
                <a:latin typeface="Franklin Gothic Demi" panose="020B0502020104020203"/>
                <a:ea typeface="+mj-ea"/>
                <a:cs typeface="+mj-cs"/>
              </a:rPr>
              <a:t>L’</a:t>
            </a:r>
            <a:r>
              <a:rPr kumimoji="0" lang="it-IT" sz="2500" b="0" i="1" u="none" strike="noStrike" kern="1200" cap="all" spc="0" normalizeH="0" baseline="0" noProof="0" dirty="0">
                <a:ln>
                  <a:noFill/>
                </a:ln>
                <a:solidFill>
                  <a:prstClr val="black">
                    <a:lumMod val="75000"/>
                    <a:lumOff val="25000"/>
                  </a:prstClr>
                </a:solidFill>
                <a:effectLst/>
                <a:uLnTx/>
                <a:uFillTx/>
                <a:latin typeface="Franklin Gothic Demi" panose="020B0502020104020203"/>
                <a:ea typeface="+mj-ea"/>
                <a:cs typeface="+mj-cs"/>
              </a:rPr>
              <a:t>iter</a:t>
            </a:r>
            <a:r>
              <a:rPr kumimoji="0" lang="it-IT" sz="2500" b="0" i="0" u="none" strike="noStrike" kern="1200" cap="all" spc="0" normalizeH="0" baseline="0" noProof="0" dirty="0">
                <a:ln>
                  <a:noFill/>
                </a:ln>
                <a:solidFill>
                  <a:prstClr val="black">
                    <a:lumMod val="75000"/>
                    <a:lumOff val="25000"/>
                  </a:prstClr>
                </a:solidFill>
                <a:effectLst/>
                <a:uLnTx/>
                <a:uFillTx/>
                <a:latin typeface="Franklin Gothic Demi" panose="020B0502020104020203"/>
                <a:ea typeface="+mj-ea"/>
                <a:cs typeface="+mj-cs"/>
              </a:rPr>
              <a:t> amministrativo per tutelare l’obiettivo perseguito - SEGUE</a:t>
            </a:r>
            <a:endParaRPr lang="it-IT" dirty="0"/>
          </a:p>
        </p:txBody>
      </p:sp>
      <p:sp>
        <p:nvSpPr>
          <p:cNvPr id="3" name="Segnaposto contenuto 2">
            <a:extLst>
              <a:ext uri="{FF2B5EF4-FFF2-40B4-BE49-F238E27FC236}">
                <a16:creationId xmlns:a16="http://schemas.microsoft.com/office/drawing/2014/main" id="{0AF803D1-1575-4FCA-B857-428F9CE36951}"/>
              </a:ext>
            </a:extLst>
          </p:cNvPr>
          <p:cNvSpPr>
            <a:spLocks noGrp="1"/>
          </p:cNvSpPr>
          <p:nvPr>
            <p:ph idx="1"/>
          </p:nvPr>
        </p:nvSpPr>
        <p:spPr>
          <a:xfrm>
            <a:off x="581192" y="1175657"/>
            <a:ext cx="11029615" cy="5408023"/>
          </a:xfrm>
        </p:spPr>
        <p:txBody>
          <a:bodyPr>
            <a:normAutofit fontScale="62500" lnSpcReduction="20000"/>
          </a:bodyPr>
          <a:lstStyle/>
          <a:p>
            <a:pPr marL="0" indent="0">
              <a:buNone/>
            </a:pPr>
            <a:r>
              <a:rPr lang="it-IT" sz="3200" b="1" i="1" u="sng" dirty="0">
                <a:solidFill>
                  <a:srgbClr val="FF0000"/>
                </a:solidFill>
                <a:latin typeface="Franklin Gothic Book" panose="020B0502020104020203"/>
              </a:rPr>
              <a:t>5) </a:t>
            </a:r>
            <a:r>
              <a:rPr kumimoji="0" lang="it-IT" sz="3200" b="1" i="1" u="sng" strike="noStrike" kern="1200" cap="none" spc="0" normalizeH="0" baseline="0" noProof="0" dirty="0">
                <a:ln>
                  <a:noFill/>
                </a:ln>
                <a:solidFill>
                  <a:srgbClr val="FF0000"/>
                </a:solidFill>
                <a:effectLst/>
                <a:uLnTx/>
                <a:uFillTx/>
                <a:latin typeface="Franklin Gothic Book" panose="020B0502020104020203"/>
                <a:ea typeface="+mn-ea"/>
                <a:cs typeface="+mn-cs"/>
              </a:rPr>
              <a:t>ORDINANZA SINDACALE EX ART. 50, CO. 7 TUEL</a:t>
            </a:r>
          </a:p>
          <a:p>
            <a:r>
              <a:rPr lang="it-IT" sz="4000" dirty="0">
                <a:solidFill>
                  <a:prstClr val="black">
                    <a:lumMod val="75000"/>
                    <a:lumOff val="25000"/>
                  </a:prstClr>
                </a:solidFill>
                <a:latin typeface="Franklin Gothic Book" panose="020B0502020104020203"/>
              </a:rPr>
              <a:t>Le scelte degli Enti Locali sono molte e variegate:</a:t>
            </a:r>
          </a:p>
          <a:p>
            <a:pPr lvl="1" algn="just"/>
            <a:r>
              <a:rPr lang="it-IT" sz="3800" i="1" dirty="0">
                <a:solidFill>
                  <a:prstClr val="black">
                    <a:lumMod val="75000"/>
                    <a:lumOff val="25000"/>
                  </a:prstClr>
                </a:solidFill>
                <a:latin typeface="Franklin Gothic Book" panose="020B0502020104020203"/>
              </a:rPr>
              <a:t>Molte Amministrazioni hanno previsto un orario di apertura complessivo limitato a 8/10 ore giornaliere, spesso con differenti fasce orarie, soprattutto per tener conto degli orari scolastici (vedi ad esempio le considerazioni di cui al parere del Consiglio di Stato n. 402 del 2019, cit.);</a:t>
            </a:r>
          </a:p>
          <a:p>
            <a:pPr lvl="1" algn="just"/>
            <a:r>
              <a:rPr lang="it-IT" sz="3800" i="1" dirty="0">
                <a:solidFill>
                  <a:prstClr val="black">
                    <a:lumMod val="75000"/>
                    <a:lumOff val="25000"/>
                  </a:prstClr>
                </a:solidFill>
                <a:latin typeface="Franklin Gothic Book" panose="020B0502020104020203"/>
              </a:rPr>
              <a:t>Altre hanno stabilito la determinazione delle fasce orarie (affidata ad un’ordinanza del Sindaco) coinvolgendo anche la vendita (diretta o tramite distributori automatici) dei biglietti delle lotterie istantanee su piattaforma virtuale e/o con tagliando cartaceo (gratta e vinci, 10 e lotto etc.);</a:t>
            </a:r>
          </a:p>
          <a:p>
            <a:pPr lvl="1" algn="just"/>
            <a:r>
              <a:rPr lang="it-IT" sz="3800" i="1" dirty="0">
                <a:solidFill>
                  <a:prstClr val="black">
                    <a:lumMod val="75000"/>
                    <a:lumOff val="25000"/>
                  </a:prstClr>
                </a:solidFill>
                <a:latin typeface="Franklin Gothic Book" panose="020B0502020104020203"/>
              </a:rPr>
              <a:t>Altre ancora hanno adottato i propri provvedimenti con riferimento ai luoghi sensibili, estendendo tali limitazioni orarie alle sale scommesse (a quest’ultimo riguardo vedi la recente sentenza del Tar Marche, sez. I, 7 gennaio 2019, n. 12 o Tar Lombardia, sezione staccata di Brescia, sez. II, 4 giugno 2019, n. 538).</a:t>
            </a:r>
          </a:p>
          <a:p>
            <a:pPr marL="0" indent="0">
              <a:buNone/>
            </a:pPr>
            <a:endParaRPr lang="it-IT" dirty="0"/>
          </a:p>
        </p:txBody>
      </p:sp>
      <p:sp>
        <p:nvSpPr>
          <p:cNvPr id="4" name="Segnaposto data 3">
            <a:extLst>
              <a:ext uri="{FF2B5EF4-FFF2-40B4-BE49-F238E27FC236}">
                <a16:creationId xmlns:a16="http://schemas.microsoft.com/office/drawing/2014/main" id="{A1F4179B-E23E-4983-8FF0-F40BB5221733}"/>
              </a:ext>
            </a:extLst>
          </p:cNvPr>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C16C3F1-EAB4-40C7-A804-E4164A432ACC}" type="datetime1">
              <a:rPr kumimoji="0" lang="it-IT" sz="900" b="0" i="0" u="none" strike="noStrike" kern="1200" cap="none" spc="0" normalizeH="0" baseline="0" noProof="0" smtClean="0">
                <a:ln>
                  <a:noFill/>
                </a:ln>
                <a:solidFill>
                  <a:prstClr val="black">
                    <a:lumMod val="75000"/>
                    <a:lumOff val="25000"/>
                  </a:prstClr>
                </a:solidFill>
                <a:effectLst/>
                <a:uLnTx/>
                <a:uFillTx/>
                <a:latin typeface="Franklin Gothic Book" panose="020B05020201040202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22/03/2022</a:t>
            </a:fld>
            <a:endParaRPr kumimoji="0" lang="en-US" sz="900" b="0" i="0" u="none" strike="noStrike" kern="1200" cap="none" spc="0" normalizeH="0" baseline="0" noProof="0" dirty="0">
              <a:ln>
                <a:noFill/>
              </a:ln>
              <a:solidFill>
                <a:prstClr val="black">
                  <a:lumMod val="75000"/>
                  <a:lumOff val="25000"/>
                </a:prstClr>
              </a:solidFill>
              <a:effectLst/>
              <a:uLnTx/>
              <a:uFillTx/>
              <a:latin typeface="Franklin Gothic Book" panose="020B0502020104020203"/>
              <a:ea typeface="+mn-ea"/>
              <a:cs typeface="+mn-cs"/>
            </a:endParaRPr>
          </a:p>
        </p:txBody>
      </p:sp>
    </p:spTree>
    <p:extLst>
      <p:ext uri="{BB962C8B-B14F-4D97-AF65-F5344CB8AC3E}">
        <p14:creationId xmlns:p14="http://schemas.microsoft.com/office/powerpoint/2010/main" val="3572327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9D0573-E7C8-44F4-8901-9947294AA18F}"/>
              </a:ext>
            </a:extLst>
          </p:cNvPr>
          <p:cNvSpPr>
            <a:spLocks noGrp="1"/>
          </p:cNvSpPr>
          <p:nvPr>
            <p:ph type="title"/>
          </p:nvPr>
        </p:nvSpPr>
        <p:spPr>
          <a:xfrm>
            <a:off x="581192" y="702156"/>
            <a:ext cx="11029616" cy="473501"/>
          </a:xfrm>
        </p:spPr>
        <p:txBody>
          <a:bodyPr/>
          <a:lstStyle/>
          <a:p>
            <a:r>
              <a:rPr kumimoji="0" lang="it-IT" sz="2500" b="0" i="0" u="none" strike="noStrike" kern="1200" cap="all" spc="0" normalizeH="0" baseline="0" noProof="0" dirty="0">
                <a:ln>
                  <a:noFill/>
                </a:ln>
                <a:solidFill>
                  <a:prstClr val="black">
                    <a:lumMod val="75000"/>
                    <a:lumOff val="25000"/>
                  </a:prstClr>
                </a:solidFill>
                <a:effectLst/>
                <a:uLnTx/>
                <a:uFillTx/>
                <a:latin typeface="Franklin Gothic Demi" panose="020B0502020104020203"/>
                <a:ea typeface="+mj-ea"/>
                <a:cs typeface="+mj-cs"/>
              </a:rPr>
              <a:t>L’</a:t>
            </a:r>
            <a:r>
              <a:rPr kumimoji="0" lang="it-IT" sz="2500" b="0" i="1" u="none" strike="noStrike" kern="1200" cap="all" spc="0" normalizeH="0" baseline="0" noProof="0" dirty="0">
                <a:ln>
                  <a:noFill/>
                </a:ln>
                <a:solidFill>
                  <a:prstClr val="black">
                    <a:lumMod val="75000"/>
                    <a:lumOff val="25000"/>
                  </a:prstClr>
                </a:solidFill>
                <a:effectLst/>
                <a:uLnTx/>
                <a:uFillTx/>
                <a:latin typeface="Franklin Gothic Demi" panose="020B0502020104020203"/>
                <a:ea typeface="+mj-ea"/>
                <a:cs typeface="+mj-cs"/>
              </a:rPr>
              <a:t>iter</a:t>
            </a:r>
            <a:r>
              <a:rPr kumimoji="0" lang="it-IT" sz="2500" b="0" i="0" u="none" strike="noStrike" kern="1200" cap="all" spc="0" normalizeH="0" baseline="0" noProof="0" dirty="0">
                <a:ln>
                  <a:noFill/>
                </a:ln>
                <a:solidFill>
                  <a:prstClr val="black">
                    <a:lumMod val="75000"/>
                    <a:lumOff val="25000"/>
                  </a:prstClr>
                </a:solidFill>
                <a:effectLst/>
                <a:uLnTx/>
                <a:uFillTx/>
                <a:latin typeface="Franklin Gothic Demi" panose="020B0502020104020203"/>
                <a:ea typeface="+mj-ea"/>
                <a:cs typeface="+mj-cs"/>
              </a:rPr>
              <a:t> amministrativo per tutelare l’obiettivo perseguito - SEGUE</a:t>
            </a:r>
            <a:endParaRPr lang="it-IT" dirty="0"/>
          </a:p>
        </p:txBody>
      </p:sp>
      <p:sp>
        <p:nvSpPr>
          <p:cNvPr id="3" name="Segnaposto contenuto 2">
            <a:extLst>
              <a:ext uri="{FF2B5EF4-FFF2-40B4-BE49-F238E27FC236}">
                <a16:creationId xmlns:a16="http://schemas.microsoft.com/office/drawing/2014/main" id="{0AF803D1-1575-4FCA-B857-428F9CE36951}"/>
              </a:ext>
            </a:extLst>
          </p:cNvPr>
          <p:cNvSpPr>
            <a:spLocks noGrp="1"/>
          </p:cNvSpPr>
          <p:nvPr>
            <p:ph idx="1"/>
          </p:nvPr>
        </p:nvSpPr>
        <p:spPr>
          <a:xfrm>
            <a:off x="581192" y="970671"/>
            <a:ext cx="11029615" cy="5818367"/>
          </a:xfrm>
        </p:spPr>
        <p:txBody>
          <a:bodyPr>
            <a:normAutofit fontScale="85000" lnSpcReduction="20000"/>
          </a:bodyPr>
          <a:lstStyle/>
          <a:p>
            <a:pPr marL="0" indent="0">
              <a:buNone/>
            </a:pPr>
            <a:r>
              <a:rPr lang="it-IT" sz="1800" b="1" i="1" u="sng" dirty="0">
                <a:solidFill>
                  <a:srgbClr val="FF0000"/>
                </a:solidFill>
                <a:latin typeface="Franklin Gothic Book" panose="020B0502020104020203"/>
              </a:rPr>
              <a:t>5) </a:t>
            </a:r>
            <a:r>
              <a:rPr kumimoji="0" lang="it-IT" sz="1800" b="1" i="1" u="sng" strike="noStrike" kern="1200" cap="none" spc="0" normalizeH="0" baseline="0" noProof="0" dirty="0">
                <a:ln>
                  <a:noFill/>
                </a:ln>
                <a:solidFill>
                  <a:srgbClr val="FF0000"/>
                </a:solidFill>
                <a:effectLst/>
                <a:uLnTx/>
                <a:uFillTx/>
                <a:latin typeface="Franklin Gothic Book" panose="020B0502020104020203"/>
                <a:ea typeface="+mn-ea"/>
                <a:cs typeface="+mn-cs"/>
              </a:rPr>
              <a:t>ORDINANZA SINDACALE EX ART. 50, CO. 7 TUEL</a:t>
            </a:r>
          </a:p>
          <a:p>
            <a:pPr marL="0" indent="0">
              <a:buNone/>
            </a:pPr>
            <a:r>
              <a:rPr lang="it-IT" sz="2100" b="1" dirty="0">
                <a:solidFill>
                  <a:prstClr val="black">
                    <a:lumMod val="75000"/>
                    <a:lumOff val="25000"/>
                  </a:prstClr>
                </a:solidFill>
                <a:latin typeface="Franklin Gothic Book" panose="020B0502020104020203"/>
              </a:rPr>
              <a:t>Consiglio di Stato, parere 1200/2020</a:t>
            </a:r>
          </a:p>
          <a:p>
            <a:pPr algn="just"/>
            <a:r>
              <a:rPr lang="it-IT" sz="2100" dirty="0">
                <a:solidFill>
                  <a:prstClr val="black">
                    <a:lumMod val="75000"/>
                    <a:lumOff val="25000"/>
                  </a:prstClr>
                </a:solidFill>
                <a:latin typeface="Franklin Gothic Book" panose="020B0502020104020203"/>
              </a:rPr>
              <a:t>Il Consiglio di Stato è stato chiamato a pronunciarsi sull’ordinanza 104/2018 del Sindaco di Reggio Calabria, a sua volta attuazione della Legge regionale 9/2018, in seguito a un ricorso straordinario al Presidente della Repubblica presentato da alcune società (facenti capo ad un’unica persona).</a:t>
            </a:r>
          </a:p>
          <a:p>
            <a:pPr algn="just"/>
            <a:r>
              <a:rPr lang="it-IT" sz="2100" dirty="0">
                <a:solidFill>
                  <a:prstClr val="black">
                    <a:lumMod val="75000"/>
                    <a:lumOff val="25000"/>
                  </a:prstClr>
                </a:solidFill>
                <a:latin typeface="Franklin Gothic Book" panose="020B0502020104020203"/>
              </a:rPr>
              <a:t>L’Ordinanza. Vengono disciplinati nel dettaglio gli orari di apertura:</a:t>
            </a:r>
          </a:p>
          <a:p>
            <a:pPr lvl="1" algn="just"/>
            <a:r>
              <a:rPr lang="it-IT" sz="2100" dirty="0">
                <a:solidFill>
                  <a:prstClr val="black">
                    <a:lumMod val="75000"/>
                    <a:lumOff val="25000"/>
                  </a:prstClr>
                </a:solidFill>
                <a:latin typeface="Franklin Gothic Book" panose="020B0502020104020203"/>
              </a:rPr>
              <a:t>1) l’orario di apertura delle sale giochi è 9-24; gli apparecchi e congegni automatici e da gioco di presenti all’interno delle stesse, possono funzionare nelle fasce 9-12 e 17-22 per un massimo di 8 ore tutti i giorni;</a:t>
            </a:r>
          </a:p>
          <a:p>
            <a:pPr lvl="1" algn="just"/>
            <a:r>
              <a:rPr lang="it-IT" sz="2100" dirty="0">
                <a:solidFill>
                  <a:prstClr val="black">
                    <a:lumMod val="75000"/>
                    <a:lumOff val="25000"/>
                  </a:prstClr>
                </a:solidFill>
                <a:latin typeface="Franklin Gothic Book" panose="020B0502020104020203"/>
              </a:rPr>
              <a:t>2) per gli apparecchi collocati negli esercizi commerciali, pubblici esercizi o altri punti vendita del gioco l’orario di funzionamento è 9-12 e 16-21 per un massimo di 8 ore in tutti i giorni;</a:t>
            </a:r>
          </a:p>
          <a:p>
            <a:pPr lvl="1" algn="just"/>
            <a:r>
              <a:rPr lang="it-IT" sz="2100" dirty="0">
                <a:solidFill>
                  <a:prstClr val="black">
                    <a:lumMod val="75000"/>
                    <a:lumOff val="25000"/>
                  </a:prstClr>
                </a:solidFill>
                <a:latin typeface="Franklin Gothic Book" panose="020B0502020104020203"/>
              </a:rPr>
              <a:t>3) per gli apparecchi collocati presso le rivendite di generi di monopolio, l’orario di funzionamento è 9-13 e 16-20, per un massimo di 8 ore.</a:t>
            </a:r>
          </a:p>
          <a:p>
            <a:pPr marL="0" lvl="1" indent="0" algn="just">
              <a:buNone/>
            </a:pPr>
            <a:r>
              <a:rPr lang="it-IT" sz="2100" b="1" dirty="0">
                <a:solidFill>
                  <a:prstClr val="black">
                    <a:lumMod val="75000"/>
                    <a:lumOff val="25000"/>
                  </a:prstClr>
                </a:solidFill>
                <a:latin typeface="Franklin Gothic Book" panose="020B0502020104020203"/>
              </a:rPr>
              <a:t>Tar Aosta, sentenza n. 49/2020</a:t>
            </a:r>
          </a:p>
          <a:p>
            <a:pPr marL="261938" lvl="1" indent="-261938" algn="just"/>
            <a:r>
              <a:rPr lang="it-IT" sz="2100" dirty="0">
                <a:solidFill>
                  <a:prstClr val="black">
                    <a:lumMod val="75000"/>
                    <a:lumOff val="25000"/>
                  </a:prstClr>
                </a:solidFill>
                <a:latin typeface="Franklin Gothic Book" panose="020B0502020104020203"/>
              </a:rPr>
              <a:t>le limitazioni orarie introdotte non sono in contrasto con l’art. 41 Costituzione: anzi, è proprio questa disposizione a ribadire che la libera iniziativa economica non deve svolgersi in contrasto con l’utilità sociale;</a:t>
            </a:r>
          </a:p>
          <a:p>
            <a:pPr marL="261938" lvl="1" indent="-261938" algn="just"/>
            <a:r>
              <a:rPr lang="it-IT" sz="2100" dirty="0">
                <a:solidFill>
                  <a:prstClr val="black">
                    <a:lumMod val="75000"/>
                    <a:lumOff val="25000"/>
                  </a:prstClr>
                </a:solidFill>
                <a:latin typeface="Franklin Gothic Book" panose="020B0502020104020203"/>
              </a:rPr>
              <a:t>i limiti temporali introdotti dalla Legge non sono manifestamente irragionevoli o abnormi: nella sentenza si sottolinea che il periodo di </a:t>
            </a:r>
            <a:r>
              <a:rPr lang="it-IT" sz="2100" dirty="0">
                <a:solidFill>
                  <a:prstClr val="black">
                    <a:lumMod val="75000"/>
                    <a:lumOff val="25000"/>
                  </a:prstClr>
                </a:solidFill>
                <a:highlight>
                  <a:srgbClr val="FFFF00"/>
                </a:highlight>
                <a:latin typeface="Franklin Gothic Book" panose="020B0502020104020203"/>
              </a:rPr>
              <a:t>8 ore di apertura giornaliera “</a:t>
            </a:r>
            <a:r>
              <a:rPr lang="it-IT" sz="2100" b="1" i="1" u="sng" dirty="0">
                <a:solidFill>
                  <a:prstClr val="black">
                    <a:lumMod val="75000"/>
                    <a:lumOff val="25000"/>
                  </a:prstClr>
                </a:solidFill>
                <a:highlight>
                  <a:srgbClr val="FFFF00"/>
                </a:highlight>
                <a:latin typeface="Franklin Gothic Book" panose="020B0502020104020203"/>
              </a:rPr>
              <a:t>ricomprende complessivamente un terzo della giornata (…) un arco temporale né troppo ristretto, né del tutto irrisorio</a:t>
            </a:r>
            <a:r>
              <a:rPr lang="it-IT" sz="2100" dirty="0">
                <a:solidFill>
                  <a:prstClr val="black">
                    <a:lumMod val="75000"/>
                    <a:lumOff val="25000"/>
                  </a:prstClr>
                </a:solidFill>
                <a:latin typeface="Franklin Gothic Book" panose="020B0502020104020203"/>
              </a:rPr>
              <a:t>”.</a:t>
            </a:r>
          </a:p>
          <a:p>
            <a:pPr lvl="1"/>
            <a:endParaRPr lang="it-IT" sz="1600" dirty="0">
              <a:solidFill>
                <a:prstClr val="black">
                  <a:lumMod val="75000"/>
                  <a:lumOff val="25000"/>
                </a:prstClr>
              </a:solidFill>
              <a:latin typeface="Franklin Gothic Book" panose="020B0502020104020203"/>
            </a:endParaRPr>
          </a:p>
        </p:txBody>
      </p:sp>
      <p:sp>
        <p:nvSpPr>
          <p:cNvPr id="4" name="Segnaposto data 3">
            <a:extLst>
              <a:ext uri="{FF2B5EF4-FFF2-40B4-BE49-F238E27FC236}">
                <a16:creationId xmlns:a16="http://schemas.microsoft.com/office/drawing/2014/main" id="{A1F4179B-E23E-4983-8FF0-F40BB5221733}"/>
              </a:ext>
            </a:extLst>
          </p:cNvPr>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C16C3F1-EAB4-40C7-A804-E4164A432ACC}" type="datetime1">
              <a:rPr kumimoji="0" lang="it-IT" sz="900" b="0" i="0" u="none" strike="noStrike" kern="1200" cap="none" spc="0" normalizeH="0" baseline="0" noProof="0" smtClean="0">
                <a:ln>
                  <a:noFill/>
                </a:ln>
                <a:solidFill>
                  <a:prstClr val="black">
                    <a:lumMod val="75000"/>
                    <a:lumOff val="25000"/>
                  </a:prstClr>
                </a:solidFill>
                <a:effectLst/>
                <a:uLnTx/>
                <a:uFillTx/>
                <a:latin typeface="Franklin Gothic Book" panose="020B05020201040202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22/03/2022</a:t>
            </a:fld>
            <a:endParaRPr kumimoji="0" lang="en-US" sz="900" b="0" i="0" u="none" strike="noStrike" kern="1200" cap="none" spc="0" normalizeH="0" baseline="0" noProof="0" dirty="0">
              <a:ln>
                <a:noFill/>
              </a:ln>
              <a:solidFill>
                <a:prstClr val="black">
                  <a:lumMod val="75000"/>
                  <a:lumOff val="25000"/>
                </a:prstClr>
              </a:solidFill>
              <a:effectLst/>
              <a:uLnTx/>
              <a:uFillTx/>
              <a:latin typeface="Franklin Gothic Book" panose="020B0502020104020203"/>
              <a:ea typeface="+mn-ea"/>
              <a:cs typeface="+mn-cs"/>
            </a:endParaRPr>
          </a:p>
        </p:txBody>
      </p:sp>
    </p:spTree>
    <p:extLst>
      <p:ext uri="{BB962C8B-B14F-4D97-AF65-F5344CB8AC3E}">
        <p14:creationId xmlns:p14="http://schemas.microsoft.com/office/powerpoint/2010/main" val="2484833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9D0573-E7C8-44F4-8901-9947294AA18F}"/>
              </a:ext>
            </a:extLst>
          </p:cNvPr>
          <p:cNvSpPr>
            <a:spLocks noGrp="1"/>
          </p:cNvSpPr>
          <p:nvPr>
            <p:ph type="title"/>
          </p:nvPr>
        </p:nvSpPr>
        <p:spPr>
          <a:xfrm>
            <a:off x="581191" y="491140"/>
            <a:ext cx="11029616" cy="473501"/>
          </a:xfrm>
        </p:spPr>
        <p:txBody>
          <a:bodyPr/>
          <a:lstStyle/>
          <a:p>
            <a:r>
              <a:rPr kumimoji="0" lang="it-IT" sz="2500" b="0" i="0" u="none" strike="noStrike" kern="1200" cap="all" spc="0" normalizeH="0" baseline="0" noProof="0" dirty="0">
                <a:ln>
                  <a:noFill/>
                </a:ln>
                <a:solidFill>
                  <a:prstClr val="black">
                    <a:lumMod val="75000"/>
                    <a:lumOff val="25000"/>
                  </a:prstClr>
                </a:solidFill>
                <a:effectLst/>
                <a:uLnTx/>
                <a:uFillTx/>
                <a:latin typeface="Franklin Gothic Demi" panose="020B0502020104020203"/>
                <a:ea typeface="+mj-ea"/>
                <a:cs typeface="+mj-cs"/>
              </a:rPr>
              <a:t>L’</a:t>
            </a:r>
            <a:r>
              <a:rPr kumimoji="0" lang="it-IT" sz="2500" b="0" i="1" u="none" strike="noStrike" kern="1200" cap="all" spc="0" normalizeH="0" baseline="0" noProof="0" dirty="0">
                <a:ln>
                  <a:noFill/>
                </a:ln>
                <a:solidFill>
                  <a:prstClr val="black">
                    <a:lumMod val="75000"/>
                    <a:lumOff val="25000"/>
                  </a:prstClr>
                </a:solidFill>
                <a:effectLst/>
                <a:uLnTx/>
                <a:uFillTx/>
                <a:latin typeface="Franklin Gothic Demi" panose="020B0502020104020203"/>
                <a:ea typeface="+mj-ea"/>
                <a:cs typeface="+mj-cs"/>
              </a:rPr>
              <a:t>iter</a:t>
            </a:r>
            <a:r>
              <a:rPr kumimoji="0" lang="it-IT" sz="2500" b="0" i="0" u="none" strike="noStrike" kern="1200" cap="all" spc="0" normalizeH="0" baseline="0" noProof="0" dirty="0">
                <a:ln>
                  <a:noFill/>
                </a:ln>
                <a:solidFill>
                  <a:prstClr val="black">
                    <a:lumMod val="75000"/>
                    <a:lumOff val="25000"/>
                  </a:prstClr>
                </a:solidFill>
                <a:effectLst/>
                <a:uLnTx/>
                <a:uFillTx/>
                <a:latin typeface="Franklin Gothic Demi" panose="020B0502020104020203"/>
                <a:ea typeface="+mj-ea"/>
                <a:cs typeface="+mj-cs"/>
              </a:rPr>
              <a:t> amministrativo per tutelare l’obiettivo perseguito - SEGUE</a:t>
            </a:r>
            <a:endParaRPr lang="it-IT" dirty="0"/>
          </a:p>
        </p:txBody>
      </p:sp>
      <p:sp>
        <p:nvSpPr>
          <p:cNvPr id="3" name="Segnaposto contenuto 2">
            <a:extLst>
              <a:ext uri="{FF2B5EF4-FFF2-40B4-BE49-F238E27FC236}">
                <a16:creationId xmlns:a16="http://schemas.microsoft.com/office/drawing/2014/main" id="{0AF803D1-1575-4FCA-B857-428F9CE36951}"/>
              </a:ext>
            </a:extLst>
          </p:cNvPr>
          <p:cNvSpPr>
            <a:spLocks noGrp="1"/>
          </p:cNvSpPr>
          <p:nvPr>
            <p:ph idx="1"/>
          </p:nvPr>
        </p:nvSpPr>
        <p:spPr>
          <a:xfrm>
            <a:off x="0" y="964641"/>
            <a:ext cx="12192000" cy="5893360"/>
          </a:xfrm>
        </p:spPr>
        <p:txBody>
          <a:bodyPr>
            <a:normAutofit fontScale="85000" lnSpcReduction="20000"/>
          </a:bodyPr>
          <a:lstStyle/>
          <a:p>
            <a:pPr marL="0" indent="0">
              <a:buNone/>
            </a:pPr>
            <a:r>
              <a:rPr lang="it-IT" sz="1500" b="1" i="1" u="sng" dirty="0">
                <a:solidFill>
                  <a:srgbClr val="FF0000"/>
                </a:solidFill>
                <a:latin typeface="Franklin Gothic Book" panose="020B0502020104020203"/>
              </a:rPr>
              <a:t>5) </a:t>
            </a:r>
            <a:r>
              <a:rPr kumimoji="0" lang="it-IT" sz="1500" b="1" i="1" u="sng" strike="noStrike" kern="1200" cap="none" spc="0" normalizeH="0" baseline="0" noProof="0" dirty="0">
                <a:ln>
                  <a:noFill/>
                </a:ln>
                <a:solidFill>
                  <a:srgbClr val="FF0000"/>
                </a:solidFill>
                <a:effectLst/>
                <a:uLnTx/>
                <a:uFillTx/>
                <a:latin typeface="Franklin Gothic Book" panose="020B0502020104020203"/>
                <a:ea typeface="+mn-ea"/>
                <a:cs typeface="+mn-cs"/>
              </a:rPr>
              <a:t>ORDINANZA SINDACALE EX ART. 50, CO. 7 TUEL</a:t>
            </a:r>
          </a:p>
          <a:p>
            <a:pPr marL="0" indent="0">
              <a:buNone/>
            </a:pPr>
            <a:r>
              <a:rPr lang="it-IT" sz="1500" b="1" i="0" u="sng" dirty="0">
                <a:solidFill>
                  <a:srgbClr val="2B2B2B"/>
                </a:solidFill>
                <a:effectLst/>
                <a:latin typeface="Montserrat"/>
              </a:rPr>
              <a:t>TAR di Catania, il quale si è pronunciato con tre sentenze: </a:t>
            </a:r>
            <a:r>
              <a:rPr lang="it-IT" sz="1500" b="1" i="0" u="sng" strike="noStrike" dirty="0">
                <a:solidFill>
                  <a:srgbClr val="E73137"/>
                </a:solidFill>
                <a:effectLst/>
                <a:latin typeface="Montserrat"/>
                <a:hlinkClick r:id="rId2"/>
              </a:rPr>
              <a:t>2566/2018</a:t>
            </a:r>
            <a:r>
              <a:rPr lang="it-IT" sz="1500" b="1" i="0" u="sng" dirty="0">
                <a:solidFill>
                  <a:srgbClr val="2B2B2B"/>
                </a:solidFill>
                <a:effectLst/>
                <a:latin typeface="Montserrat"/>
              </a:rPr>
              <a:t>, </a:t>
            </a:r>
            <a:r>
              <a:rPr lang="it-IT" sz="1500" b="1" i="0" u="sng" strike="noStrike" dirty="0">
                <a:solidFill>
                  <a:srgbClr val="E73137"/>
                </a:solidFill>
                <a:effectLst/>
                <a:latin typeface="Montserrat"/>
                <a:hlinkClick r:id="rId3"/>
              </a:rPr>
              <a:t>1963/2019</a:t>
            </a:r>
            <a:r>
              <a:rPr lang="it-IT" sz="1500" b="1" i="0" u="sng" dirty="0">
                <a:solidFill>
                  <a:srgbClr val="2B2B2B"/>
                </a:solidFill>
                <a:effectLst/>
                <a:latin typeface="Montserrat"/>
              </a:rPr>
              <a:t>, </a:t>
            </a:r>
            <a:r>
              <a:rPr lang="it-IT" sz="1500" b="1" i="0" u="sng" strike="noStrike" dirty="0">
                <a:solidFill>
                  <a:srgbClr val="E73137"/>
                </a:solidFill>
                <a:effectLst/>
                <a:latin typeface="Montserrat"/>
                <a:hlinkClick r:id="rId4"/>
              </a:rPr>
              <a:t>585/2020</a:t>
            </a:r>
            <a:endParaRPr lang="it-IT" sz="1500" b="1" i="0" u="sng" strike="noStrike" dirty="0">
              <a:solidFill>
                <a:srgbClr val="E73137"/>
              </a:solidFill>
              <a:effectLst/>
              <a:latin typeface="Montserrat"/>
            </a:endParaRPr>
          </a:p>
          <a:p>
            <a:pPr marL="0" indent="0" algn="just">
              <a:buNone/>
            </a:pPr>
            <a:r>
              <a:rPr lang="it-IT" sz="1500" b="1" i="0" dirty="0">
                <a:solidFill>
                  <a:srgbClr val="2B2B2B"/>
                </a:solidFill>
                <a:effectLst/>
                <a:latin typeface="Montserrat"/>
              </a:rPr>
              <a:t>I principi di ragionevolezza e proporzionalità.</a:t>
            </a:r>
            <a:r>
              <a:rPr lang="it-IT" sz="1500" b="0" i="0" dirty="0">
                <a:solidFill>
                  <a:srgbClr val="2B2B2B"/>
                </a:solidFill>
                <a:effectLst/>
                <a:latin typeface="Montserrat"/>
              </a:rPr>
              <a:t> Un punto su cui tutte e tre le sentenze intervengono è quello relativo alla presunta violazione dei principi di ragionevolezza e proporzionalità. Anche in questo caso le sentenze bocciano le argomentazioni dei gestori delle sale:</a:t>
            </a:r>
          </a:p>
          <a:p>
            <a:pPr algn="just"/>
            <a:r>
              <a:rPr lang="it-IT" sz="1500" b="0" i="0" dirty="0">
                <a:solidFill>
                  <a:srgbClr val="2B2B2B"/>
                </a:solidFill>
                <a:effectLst/>
                <a:latin typeface="Montserrat"/>
              </a:rPr>
              <a:t>1) le sentenze 1963/2019 e 585/2020 operano innanzitutto una ricostruzione delle caratteristiche del </a:t>
            </a:r>
            <a:r>
              <a:rPr lang="it-IT" sz="1500" b="1" i="1" u="sng" dirty="0">
                <a:solidFill>
                  <a:srgbClr val="2B2B2B"/>
                </a:solidFill>
                <a:effectLst/>
                <a:latin typeface="Montserrat"/>
              </a:rPr>
              <a:t>settore del gioco d’azzardo</a:t>
            </a:r>
            <a:r>
              <a:rPr lang="it-IT" sz="1500" b="0" i="0" dirty="0">
                <a:solidFill>
                  <a:srgbClr val="2B2B2B"/>
                </a:solidFill>
                <a:effectLst/>
                <a:latin typeface="Montserrat"/>
              </a:rPr>
              <a:t>, ribadendo che </a:t>
            </a:r>
            <a:r>
              <a:rPr lang="it-IT" sz="1500" b="1" i="1" u="sng" dirty="0">
                <a:solidFill>
                  <a:srgbClr val="2B2B2B"/>
                </a:solidFill>
                <a:effectLst/>
                <a:latin typeface="Montserrat"/>
              </a:rPr>
              <a:t>non si tratta di “un’attività economica ordinaria, dati i suoi possibili effettivi negativi per la salute, e dati i suoi costi sociali</a:t>
            </a:r>
            <a:r>
              <a:rPr lang="it-IT" sz="1500" b="0" i="0" dirty="0">
                <a:solidFill>
                  <a:srgbClr val="2B2B2B"/>
                </a:solidFill>
                <a:effectLst/>
                <a:latin typeface="Montserrat"/>
              </a:rPr>
              <a:t>, quali il gioco compulsivo (le cui conseguenze e i cui costi sono difficili da stimare), la criminalità organizzata, il riciclaggio di denaro e la manipolazione degli incontri sportivi”. Nel fare ciò vengono richiamate varie norme e pronunce, tra cui: la Corte di Giustizia UE (</a:t>
            </a:r>
            <a:r>
              <a:rPr lang="it-IT" sz="1500" b="1" i="0" u="none" strike="noStrike" dirty="0">
                <a:solidFill>
                  <a:srgbClr val="E73137"/>
                </a:solidFill>
                <a:effectLst/>
                <a:latin typeface="Montserrat"/>
                <a:hlinkClick r:id="rId5"/>
              </a:rPr>
              <a:t>sentenza 22 gennaio 2015, c 463-2013</a:t>
            </a:r>
            <a:r>
              <a:rPr lang="it-IT" sz="1500" b="0" i="0" dirty="0">
                <a:solidFill>
                  <a:srgbClr val="2B2B2B"/>
                </a:solidFill>
                <a:effectLst/>
                <a:latin typeface="Montserrat"/>
              </a:rPr>
              <a:t>), il Consiglio di Stato (in particolare la </a:t>
            </a:r>
            <a:r>
              <a:rPr lang="it-IT" sz="1500" b="1" i="0" u="none" strike="noStrike" dirty="0">
                <a:solidFill>
                  <a:srgbClr val="E73137"/>
                </a:solidFill>
                <a:effectLst/>
                <a:latin typeface="Montserrat"/>
                <a:hlinkClick r:id="rId6"/>
              </a:rPr>
              <a:t>sentenza 4867/2018</a:t>
            </a:r>
            <a:r>
              <a:rPr lang="it-IT" sz="1500" b="0" i="0" dirty="0">
                <a:solidFill>
                  <a:srgbClr val="2B2B2B"/>
                </a:solidFill>
                <a:effectLst/>
                <a:latin typeface="Montserrat"/>
              </a:rPr>
              <a:t>), il </a:t>
            </a:r>
            <a:r>
              <a:rPr lang="it-IT" sz="1500" b="1" i="0" u="none" strike="noStrike" dirty="0">
                <a:solidFill>
                  <a:srgbClr val="E73137"/>
                </a:solidFill>
                <a:effectLst/>
                <a:latin typeface="Montserrat"/>
                <a:hlinkClick r:id="rId7"/>
              </a:rPr>
              <a:t>Decreto Balduzzi</a:t>
            </a:r>
            <a:r>
              <a:rPr lang="it-IT" sz="1500" b="0" i="0" dirty="0">
                <a:solidFill>
                  <a:srgbClr val="2B2B2B"/>
                </a:solidFill>
                <a:effectLst/>
                <a:latin typeface="Montserrat"/>
              </a:rPr>
              <a:t>;</a:t>
            </a:r>
          </a:p>
          <a:p>
            <a:pPr algn="just"/>
            <a:r>
              <a:rPr lang="it-IT" sz="1500" b="0" i="0" dirty="0">
                <a:solidFill>
                  <a:srgbClr val="2B2B2B"/>
                </a:solidFill>
                <a:effectLst/>
                <a:latin typeface="Montserrat"/>
              </a:rPr>
              <a:t>2) </a:t>
            </a:r>
            <a:r>
              <a:rPr lang="it-IT" sz="1500" b="1" i="1" u="sng" dirty="0">
                <a:solidFill>
                  <a:srgbClr val="2B2B2B"/>
                </a:solidFill>
                <a:effectLst/>
                <a:latin typeface="Montserrat"/>
              </a:rPr>
              <a:t>da queste considerazioni si ricava che l’introduzione di misure limitative nel settore non solo è del tutto legittimo, ma sussisterebbe in questo senso anche </a:t>
            </a:r>
            <a:r>
              <a:rPr lang="it-IT" sz="1500" b="1" i="1" u="sng" dirty="0">
                <a:solidFill>
                  <a:srgbClr val="2B2B2B"/>
                </a:solidFill>
                <a:effectLst/>
                <a:highlight>
                  <a:srgbClr val="FFFF00"/>
                </a:highlight>
                <a:latin typeface="Montserrat"/>
              </a:rPr>
              <a:t>un vero e proprio obbligo di intervento per le amministrazioni comunali</a:t>
            </a:r>
            <a:r>
              <a:rPr lang="it-IT" sz="1500" b="1" i="1" u="sng" dirty="0">
                <a:solidFill>
                  <a:srgbClr val="2B2B2B"/>
                </a:solidFill>
                <a:effectLst/>
                <a:latin typeface="Montserrat"/>
              </a:rPr>
              <a:t>, sia rispetto alla tutela della salute, sia in ossequio del principio di precauzione</a:t>
            </a:r>
            <a:r>
              <a:rPr lang="it-IT" sz="1500" b="0" i="0" dirty="0">
                <a:solidFill>
                  <a:srgbClr val="2B2B2B"/>
                </a:solidFill>
                <a:effectLst/>
                <a:latin typeface="Montserrat"/>
              </a:rPr>
              <a:t> (di nuovo si richiama la sentenza 4867/2018 del Consiglio di Stato);</a:t>
            </a:r>
          </a:p>
          <a:p>
            <a:pPr algn="just"/>
            <a:r>
              <a:rPr lang="it-IT" sz="1500" b="0" i="0" dirty="0">
                <a:solidFill>
                  <a:srgbClr val="2B2B2B"/>
                </a:solidFill>
                <a:effectLst/>
                <a:latin typeface="Montserrat"/>
              </a:rPr>
              <a:t>3) </a:t>
            </a:r>
            <a:r>
              <a:rPr lang="it-IT" sz="1500" b="1" i="1" u="sng" dirty="0">
                <a:solidFill>
                  <a:srgbClr val="2B2B2B"/>
                </a:solidFill>
                <a:effectLst/>
                <a:latin typeface="Montserrat"/>
              </a:rPr>
              <a:t>sul piano della lamentata eccessiva compressione della libera iniziativa economica, la sentenza 2566/2018, oltre a richiamare la </a:t>
            </a:r>
            <a:r>
              <a:rPr lang="it-IT" sz="1500" b="1" i="1" u="sng" dirty="0">
                <a:solidFill>
                  <a:srgbClr val="2B2B2B"/>
                </a:solidFill>
                <a:effectLst/>
                <a:highlight>
                  <a:srgbClr val="FFFF00"/>
                </a:highlight>
                <a:latin typeface="Montserrat"/>
              </a:rPr>
              <a:t>nozione di utilità sociale contenuta nell’art. 41 della Costituzione, qualifica la salute come “bene di rilevanza costituzionale protetto in modo assoluto, che non tollera bilanciamenti o parziali compromissioni”</a:t>
            </a:r>
            <a:r>
              <a:rPr lang="it-IT" sz="1500" b="1" i="1" u="sng" dirty="0">
                <a:solidFill>
                  <a:srgbClr val="2B2B2B"/>
                </a:solidFill>
                <a:effectLst/>
                <a:latin typeface="Montserrat"/>
              </a:rPr>
              <a:t>: da ciò discende che </a:t>
            </a:r>
            <a:r>
              <a:rPr lang="it-IT" sz="1500" b="1" i="1" u="sng" dirty="0">
                <a:solidFill>
                  <a:srgbClr val="2B2B2B"/>
                </a:solidFill>
                <a:effectLst/>
                <a:highlight>
                  <a:srgbClr val="FFFF00"/>
                </a:highlight>
                <a:latin typeface="Montserrat"/>
              </a:rPr>
              <a:t>“la subordinazione ad essa delle possibilità di profitto individuale è in altri termini sempre idonea, necessaria, adeguata e proporzionale”</a:t>
            </a:r>
            <a:r>
              <a:rPr lang="it-IT" sz="1500" b="0" i="0" dirty="0">
                <a:solidFill>
                  <a:srgbClr val="2B2B2B"/>
                </a:solidFill>
                <a:effectLst/>
                <a:highlight>
                  <a:srgbClr val="FFFF00"/>
                </a:highlight>
                <a:latin typeface="Montserrat"/>
              </a:rPr>
              <a:t>;</a:t>
            </a:r>
          </a:p>
          <a:p>
            <a:pPr algn="just"/>
            <a:r>
              <a:rPr lang="it-IT" sz="1500" b="0" i="0" dirty="0">
                <a:solidFill>
                  <a:srgbClr val="2B2B2B"/>
                </a:solidFill>
                <a:effectLst/>
                <a:latin typeface="Montserrat"/>
              </a:rPr>
              <a:t>4) nello specifico delle misure introdotte si esprime, inoltre, la sentenza 1963/2019 che ritiene che </a:t>
            </a:r>
            <a:r>
              <a:rPr lang="it-IT" sz="1500" b="1" i="1" u="sng" dirty="0">
                <a:solidFill>
                  <a:srgbClr val="2B2B2B"/>
                </a:solidFill>
                <a:effectLst/>
                <a:latin typeface="Montserrat"/>
              </a:rPr>
              <a:t>l’ordinanza abbia realizzato un “ragionevole contemperamento degli interessi economici degli imprenditori del settore con l’interesse pubblico perseguito, sintetizzabile nell’esigenza di ridurre il rischio di dipendenza patologica derivante dalla frequentazione di sale da gioco o scommessa e dall’utilizzo di apparecchiature per il gioco”.</a:t>
            </a:r>
          </a:p>
          <a:p>
            <a:pPr marL="0" indent="0" algn="just">
              <a:buNone/>
            </a:pPr>
            <a:r>
              <a:rPr lang="it-IT" sz="1500" b="1" i="0" dirty="0">
                <a:solidFill>
                  <a:srgbClr val="2B2B2B"/>
                </a:solidFill>
                <a:effectLst/>
                <a:latin typeface="Montserrat"/>
              </a:rPr>
              <a:t>Il problema di una tutela “a macchia di leopardo”.</a:t>
            </a:r>
            <a:r>
              <a:rPr lang="it-IT" sz="1500" b="0" i="0" dirty="0">
                <a:solidFill>
                  <a:srgbClr val="2B2B2B"/>
                </a:solidFill>
                <a:effectLst/>
                <a:latin typeface="Montserrat"/>
              </a:rPr>
              <a:t> Infine, il TAR è chiamato a pronunciarsi sull’asserita irragionevolezza delle </a:t>
            </a:r>
            <a:r>
              <a:rPr lang="it-IT" sz="1500" b="0" i="1" u="sng" dirty="0">
                <a:solidFill>
                  <a:srgbClr val="2B2B2B"/>
                </a:solidFill>
                <a:effectLst/>
                <a:latin typeface="Montserrat"/>
              </a:rPr>
              <a:t>limitazioni orarie dovuta alla circostanza che esse vengono applicate solamente nel Comune di Messina e non anche in quelli limitrofi (ossia a macchia di leopardo, con possibilità di spostarsi altrove nelle fasce orarie di interruzione del gioco).</a:t>
            </a:r>
          </a:p>
          <a:p>
            <a:pPr algn="l"/>
            <a:r>
              <a:rPr lang="it-IT" sz="1500" b="0" i="0" dirty="0">
                <a:solidFill>
                  <a:srgbClr val="2B2B2B"/>
                </a:solidFill>
                <a:effectLst/>
                <a:latin typeface="Montserrat"/>
              </a:rPr>
              <a:t>In realtà, secondo i giudici, ciò costituirebbe solo “una mera circostanza di fatto inidonea a determinare la illegittimità” delle misure adottate, e non inciderebbe comunque sull’efficacia del provvedimento.</a:t>
            </a:r>
          </a:p>
          <a:p>
            <a:pPr marL="0" indent="0" algn="l">
              <a:buNone/>
            </a:pPr>
            <a:endParaRPr lang="it-IT" sz="2000" b="0" i="0" dirty="0">
              <a:solidFill>
                <a:srgbClr val="2B2B2B"/>
              </a:solidFill>
              <a:effectLst/>
              <a:latin typeface="Montserrat"/>
            </a:endParaRPr>
          </a:p>
        </p:txBody>
      </p:sp>
    </p:spTree>
    <p:extLst>
      <p:ext uri="{BB962C8B-B14F-4D97-AF65-F5344CB8AC3E}">
        <p14:creationId xmlns:p14="http://schemas.microsoft.com/office/powerpoint/2010/main" val="1611311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10038-8B57-4B75-9738-FF790B972266}"/>
              </a:ext>
            </a:extLst>
          </p:cNvPr>
          <p:cNvSpPr>
            <a:spLocks noGrp="1"/>
          </p:cNvSpPr>
          <p:nvPr>
            <p:ph type="title"/>
          </p:nvPr>
        </p:nvSpPr>
        <p:spPr>
          <a:xfrm>
            <a:off x="581192" y="2559092"/>
            <a:ext cx="11029616" cy="1188720"/>
          </a:xfrm>
        </p:spPr>
        <p:txBody>
          <a:bodyPr/>
          <a:lstStyle/>
          <a:p>
            <a:pPr algn="ctr"/>
            <a:r>
              <a:rPr lang="it-IT" b="1" i="1" u="sng" dirty="0">
                <a:solidFill>
                  <a:srgbClr val="FF0000"/>
                </a:solidFill>
              </a:rPr>
              <a:t>Inquadramento sistematico della materia</a:t>
            </a:r>
            <a:br>
              <a:rPr lang="it-IT" b="1" i="1" u="sng" dirty="0">
                <a:solidFill>
                  <a:srgbClr val="FF0000"/>
                </a:solidFill>
              </a:rPr>
            </a:br>
            <a:br>
              <a:rPr lang="it-IT" b="1" i="1" u="sng" dirty="0">
                <a:solidFill>
                  <a:srgbClr val="FF0000"/>
                </a:solidFill>
              </a:rPr>
            </a:br>
            <a:endParaRPr lang="it-IT" sz="1500" b="1" i="1" u="sng" dirty="0">
              <a:solidFill>
                <a:srgbClr val="FF0000"/>
              </a:solidFill>
            </a:endParaRPr>
          </a:p>
        </p:txBody>
      </p:sp>
    </p:spTree>
    <p:extLst>
      <p:ext uri="{BB962C8B-B14F-4D97-AF65-F5344CB8AC3E}">
        <p14:creationId xmlns:p14="http://schemas.microsoft.com/office/powerpoint/2010/main" val="42143517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altLang="en-US"/>
              <a:t>Cons</a:t>
            </a:r>
            <a:r>
              <a:rPr lang="it-IT" altLang="es-ES"/>
              <a:t>. St.</a:t>
            </a:r>
            <a:r>
              <a:rPr lang="es-ES" altLang="en-US"/>
              <a:t> n. 1933</a:t>
            </a:r>
            <a:r>
              <a:rPr lang="it-IT" altLang="es-ES"/>
              <a:t>/</a:t>
            </a:r>
            <a:r>
              <a:rPr lang="es-ES" altLang="en-US"/>
              <a:t>2018</a:t>
            </a:r>
          </a:p>
        </p:txBody>
      </p:sp>
      <p:sp>
        <p:nvSpPr>
          <p:cNvPr id="3" name="Marcador de posición de contenido 2"/>
          <p:cNvSpPr>
            <a:spLocks noGrp="1"/>
          </p:cNvSpPr>
          <p:nvPr>
            <p:ph idx="1"/>
          </p:nvPr>
        </p:nvSpPr>
        <p:spPr/>
        <p:txBody>
          <a:bodyPr>
            <a:normAutofit/>
          </a:bodyPr>
          <a:lstStyle/>
          <a:p>
            <a:pPr marL="0" indent="0">
              <a:buNone/>
            </a:pPr>
            <a:endParaRPr lang="it-IT" altLang="es-ES" dirty="0"/>
          </a:p>
          <a:p>
            <a:pPr marL="0" indent="0" algn="ctr">
              <a:buNone/>
            </a:pPr>
            <a:r>
              <a:rPr lang="it-IT" altLang="es-ES" dirty="0"/>
              <a:t>A</a:t>
            </a:r>
            <a:r>
              <a:rPr lang="es-ES" altLang="en-US" dirty="0"/>
              <a:t> fronte del </a:t>
            </a:r>
            <a:r>
              <a:rPr lang="es-ES" altLang="en-US" b="1" dirty="0">
                <a:solidFill>
                  <a:srgbClr val="FF0000"/>
                </a:solidFill>
              </a:rPr>
              <a:t>potere del Sindaco di disciplinare l’orario di apertura delle sale da gioco e di funzionamento degli apparecchi </a:t>
            </a:r>
            <a:r>
              <a:rPr lang="es-ES" altLang="en-US" dirty="0"/>
              <a:t>con vincite in danaro “</a:t>
            </a:r>
            <a:r>
              <a:rPr lang="es-ES" altLang="en-US" dirty="0">
                <a:highlight>
                  <a:srgbClr val="FFFF00"/>
                </a:highlight>
              </a:rPr>
              <a:t>deve…affermarsi la sussistenza anche di un corrispondente </a:t>
            </a:r>
            <a:r>
              <a:rPr lang="es-ES" altLang="en-US" b="1" dirty="0">
                <a:solidFill>
                  <a:srgbClr val="FF0000"/>
                </a:solidFill>
                <a:highlight>
                  <a:srgbClr val="FFFF00"/>
                </a:highlight>
              </a:rPr>
              <a:t>potere sanzionatorio</a:t>
            </a:r>
            <a:r>
              <a:rPr lang="es-ES" altLang="en-US" dirty="0"/>
              <a:t>, che sia effettivo e dunque non meramente simbolico o sproporzionato, in modo da garantire l’effettività della stessa disciplina sindacale”</a:t>
            </a:r>
          </a:p>
          <a:p>
            <a:pPr marL="0" indent="0">
              <a:buNone/>
            </a:pPr>
            <a:r>
              <a:rPr lang="es-ES" altLang="en-US" dirty="0"/>
              <a:t>.</a:t>
            </a:r>
          </a:p>
        </p:txBody>
      </p:sp>
    </p:spTree>
    <p:extLst>
      <p:ext uri="{BB962C8B-B14F-4D97-AF65-F5344CB8AC3E}">
        <p14:creationId xmlns:p14="http://schemas.microsoft.com/office/powerpoint/2010/main" val="3927244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7C74D9-A5F6-4BC0-B449-0B7097CA827E}"/>
              </a:ext>
            </a:extLst>
          </p:cNvPr>
          <p:cNvSpPr>
            <a:spLocks noGrp="1"/>
          </p:cNvSpPr>
          <p:nvPr>
            <p:ph type="title"/>
          </p:nvPr>
        </p:nvSpPr>
        <p:spPr>
          <a:xfrm>
            <a:off x="581192" y="2563837"/>
            <a:ext cx="11029616" cy="1188720"/>
          </a:xfrm>
        </p:spPr>
        <p:txBody>
          <a:bodyPr/>
          <a:lstStyle/>
          <a:p>
            <a:pPr algn="ctr"/>
            <a:r>
              <a:rPr lang="it-IT" b="1" i="1" u="sng" dirty="0">
                <a:solidFill>
                  <a:srgbClr val="FF0000"/>
                </a:solidFill>
              </a:rPr>
              <a:t>NEL CONCRETO …</a:t>
            </a:r>
            <a:br>
              <a:rPr lang="it-IT" b="1" i="1" u="sng" dirty="0">
                <a:solidFill>
                  <a:srgbClr val="FF0000"/>
                </a:solidFill>
              </a:rPr>
            </a:br>
            <a:br>
              <a:rPr lang="it-IT" b="1" i="1" u="sng" dirty="0">
                <a:solidFill>
                  <a:srgbClr val="FF0000"/>
                </a:solidFill>
              </a:rPr>
            </a:br>
            <a:endParaRPr lang="it-IT" sz="1600" b="1" i="1" u="sng" dirty="0">
              <a:solidFill>
                <a:srgbClr val="FF0000"/>
              </a:solidFill>
            </a:endParaRPr>
          </a:p>
        </p:txBody>
      </p:sp>
    </p:spTree>
    <p:extLst>
      <p:ext uri="{BB962C8B-B14F-4D97-AF65-F5344CB8AC3E}">
        <p14:creationId xmlns:p14="http://schemas.microsoft.com/office/powerpoint/2010/main" val="42917377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it-IT" altLang="es-ES" sz="3224" dirty="0"/>
              <a:t>CONTENUTI GENERALI DEL REGOLAMENTO</a:t>
            </a:r>
          </a:p>
        </p:txBody>
      </p:sp>
      <p:sp>
        <p:nvSpPr>
          <p:cNvPr id="3" name="Marcador de posición de contenido 2"/>
          <p:cNvSpPr>
            <a:spLocks noGrp="1"/>
          </p:cNvSpPr>
          <p:nvPr>
            <p:ph idx="1"/>
          </p:nvPr>
        </p:nvSpPr>
        <p:spPr>
          <a:xfrm>
            <a:off x="581192" y="2340864"/>
            <a:ext cx="11029615" cy="2767584"/>
          </a:xfrm>
        </p:spPr>
        <p:txBody>
          <a:bodyPr>
            <a:normAutofit/>
          </a:bodyPr>
          <a:lstStyle/>
          <a:p>
            <a:pPr algn="just">
              <a:lnSpc>
                <a:spcPct val="150000"/>
              </a:lnSpc>
            </a:pPr>
            <a:r>
              <a:rPr lang="it-IT" altLang="es-ES" sz="1800" dirty="0">
                <a:solidFill>
                  <a:prstClr val="black">
                    <a:lumMod val="75000"/>
                    <a:lumOff val="25000"/>
                  </a:prstClr>
                </a:solidFill>
                <a:latin typeface="Franklin Gothic Book" panose="020B0502020104020203"/>
              </a:rPr>
              <a:t>Il</a:t>
            </a:r>
            <a:r>
              <a:rPr lang="es-ES" altLang="en-US" sz="1800" dirty="0">
                <a:solidFill>
                  <a:prstClr val="black">
                    <a:lumMod val="75000"/>
                    <a:lumOff val="25000"/>
                  </a:prstClr>
                </a:solidFill>
                <a:latin typeface="Franklin Gothic Book" panose="020B0502020104020203"/>
              </a:rPr>
              <a:t> Regolamento disciplina le modalità di gestione e svolgimento delle attività di gioco lecito, previste ed autorizzate ai sensi del Testo Unico delle Leggi di Pubblica Sicurezza approvato con R.D. 18 giugno 1931 n. 773 e s.m.i. (T.U.L.P.S.), nonché dalla legge regionale Lombardia n. 8/2013 </a:t>
            </a:r>
            <a:r>
              <a:rPr lang="it-IT" altLang="es-ES" sz="1800" dirty="0">
                <a:solidFill>
                  <a:prstClr val="black">
                    <a:lumMod val="75000"/>
                    <a:lumOff val="25000"/>
                  </a:prstClr>
                </a:solidFill>
                <a:latin typeface="Franklin Gothic Book" panose="020B0502020104020203"/>
              </a:rPr>
              <a:t>come modifica dalla L.R. n. 11/2015 e n. 34/2016</a:t>
            </a:r>
            <a:r>
              <a:rPr lang="es-ES" altLang="en-US" sz="1800" dirty="0">
                <a:solidFill>
                  <a:prstClr val="black">
                    <a:lumMod val="75000"/>
                    <a:lumOff val="25000"/>
                  </a:prstClr>
                </a:solidFill>
                <a:latin typeface="Franklin Gothic Book" panose="020B0502020104020203"/>
              </a:rPr>
              <a:t>, dalla D.G.R. n. 1274 /2014 e dal Regolamento Regionale n. 5/2014 </a:t>
            </a:r>
            <a:r>
              <a:rPr lang="it-IT" altLang="es-ES" sz="1800" dirty="0">
                <a:solidFill>
                  <a:prstClr val="black">
                    <a:lumMod val="75000"/>
                    <a:lumOff val="25000"/>
                  </a:prstClr>
                </a:solidFill>
                <a:latin typeface="Franklin Gothic Book" panose="020B0502020104020203"/>
              </a:rPr>
              <a:t>ss.mm.ii.;</a:t>
            </a:r>
          </a:p>
          <a:p>
            <a:pPr algn="just">
              <a:lnSpc>
                <a:spcPct val="150000"/>
              </a:lnSpc>
            </a:pPr>
            <a:r>
              <a:rPr lang="it-IT" altLang="es-ES" sz="1800" dirty="0">
                <a:solidFill>
                  <a:prstClr val="black">
                    <a:lumMod val="75000"/>
                    <a:lumOff val="25000"/>
                  </a:prstClr>
                </a:solidFill>
                <a:latin typeface="Franklin Gothic Book" panose="020B0502020104020203"/>
              </a:rPr>
              <a:t>L’Ordinanza sindacale pone in esecuzione quanto stabilito nel Regolamento</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9D0573-E7C8-44F4-8901-9947294AA18F}"/>
              </a:ext>
            </a:extLst>
          </p:cNvPr>
          <p:cNvSpPr>
            <a:spLocks noGrp="1"/>
          </p:cNvSpPr>
          <p:nvPr>
            <p:ph type="title"/>
          </p:nvPr>
        </p:nvSpPr>
        <p:spPr>
          <a:xfrm>
            <a:off x="581192" y="702156"/>
            <a:ext cx="11029616" cy="473501"/>
          </a:xfrm>
        </p:spPr>
        <p:txBody>
          <a:bodyPr/>
          <a:lstStyle/>
          <a:p>
            <a:r>
              <a:rPr kumimoji="0" lang="it-IT" sz="2500" b="0" i="0" u="none" strike="noStrike" kern="1200" cap="all" spc="0" normalizeH="0" baseline="0" noProof="0" dirty="0">
                <a:ln>
                  <a:noFill/>
                </a:ln>
                <a:solidFill>
                  <a:prstClr val="black">
                    <a:lumMod val="75000"/>
                    <a:lumOff val="25000"/>
                  </a:prstClr>
                </a:solidFill>
                <a:effectLst/>
                <a:uLnTx/>
                <a:uFillTx/>
                <a:latin typeface="Franklin Gothic Demi" panose="020B0502020104020203"/>
                <a:ea typeface="+mj-ea"/>
                <a:cs typeface="+mj-cs"/>
              </a:rPr>
              <a:t>L’</a:t>
            </a:r>
            <a:r>
              <a:rPr kumimoji="0" lang="it-IT" sz="2500" b="0" i="1" u="none" strike="noStrike" kern="1200" cap="all" spc="0" normalizeH="0" baseline="0" noProof="0" dirty="0">
                <a:ln>
                  <a:noFill/>
                </a:ln>
                <a:solidFill>
                  <a:prstClr val="black">
                    <a:lumMod val="75000"/>
                    <a:lumOff val="25000"/>
                  </a:prstClr>
                </a:solidFill>
                <a:effectLst/>
                <a:uLnTx/>
                <a:uFillTx/>
                <a:latin typeface="Franklin Gothic Demi" panose="020B0502020104020203"/>
                <a:ea typeface="+mj-ea"/>
                <a:cs typeface="+mj-cs"/>
              </a:rPr>
              <a:t>iter</a:t>
            </a:r>
            <a:r>
              <a:rPr kumimoji="0" lang="it-IT" sz="2500" b="0" i="0" u="none" strike="noStrike" kern="1200" cap="all" spc="0" normalizeH="0" baseline="0" noProof="0" dirty="0">
                <a:ln>
                  <a:noFill/>
                </a:ln>
                <a:solidFill>
                  <a:prstClr val="black">
                    <a:lumMod val="75000"/>
                    <a:lumOff val="25000"/>
                  </a:prstClr>
                </a:solidFill>
                <a:effectLst/>
                <a:uLnTx/>
                <a:uFillTx/>
                <a:latin typeface="Franklin Gothic Demi" panose="020B0502020104020203"/>
                <a:ea typeface="+mj-ea"/>
                <a:cs typeface="+mj-cs"/>
              </a:rPr>
              <a:t> amministrativo per tutelare l’obiettivo perseguito - SEGUE</a:t>
            </a:r>
            <a:endParaRPr lang="it-IT" dirty="0"/>
          </a:p>
        </p:txBody>
      </p:sp>
      <p:sp>
        <p:nvSpPr>
          <p:cNvPr id="3" name="Segnaposto contenuto 2">
            <a:extLst>
              <a:ext uri="{FF2B5EF4-FFF2-40B4-BE49-F238E27FC236}">
                <a16:creationId xmlns:a16="http://schemas.microsoft.com/office/drawing/2014/main" id="{0AF803D1-1575-4FCA-B857-428F9CE36951}"/>
              </a:ext>
            </a:extLst>
          </p:cNvPr>
          <p:cNvSpPr>
            <a:spLocks noGrp="1"/>
          </p:cNvSpPr>
          <p:nvPr>
            <p:ph idx="1"/>
          </p:nvPr>
        </p:nvSpPr>
        <p:spPr>
          <a:xfrm>
            <a:off x="581192" y="2108636"/>
            <a:ext cx="11029615" cy="3634486"/>
          </a:xfrm>
        </p:spPr>
        <p:txBody>
          <a:bodyPr>
            <a:normAutofit fontScale="92500" lnSpcReduction="10000"/>
          </a:bodyPr>
          <a:lstStyle/>
          <a:p>
            <a:pPr marL="0" indent="0">
              <a:buNone/>
            </a:pPr>
            <a:r>
              <a:rPr lang="it-IT" sz="1800" b="1" i="1" u="sng" dirty="0">
                <a:solidFill>
                  <a:srgbClr val="FF0000"/>
                </a:solidFill>
                <a:latin typeface="Franklin Gothic Book" panose="020B0502020104020203"/>
              </a:rPr>
              <a:t>5) </a:t>
            </a:r>
            <a:r>
              <a:rPr kumimoji="0" lang="it-IT" sz="1800" b="1" i="1" u="sng" strike="noStrike" kern="1200" cap="none" spc="0" normalizeH="0" baseline="0" noProof="0" dirty="0">
                <a:ln>
                  <a:noFill/>
                </a:ln>
                <a:solidFill>
                  <a:srgbClr val="FF0000"/>
                </a:solidFill>
                <a:effectLst/>
                <a:uLnTx/>
                <a:uFillTx/>
                <a:latin typeface="Franklin Gothic Book" panose="020B0502020104020203"/>
                <a:ea typeface="+mn-ea"/>
                <a:cs typeface="+mn-cs"/>
              </a:rPr>
              <a:t>ORDINANZA SINDACALE EX ART. 50, CO. 7 TUEL</a:t>
            </a:r>
          </a:p>
          <a:p>
            <a:pPr marL="0" indent="0">
              <a:buNone/>
            </a:pPr>
            <a:endParaRPr kumimoji="0" lang="it-IT" sz="1800" b="1" i="1" u="sng" strike="noStrike" kern="1200" cap="none" spc="0" normalizeH="0" baseline="0" noProof="0" dirty="0">
              <a:ln>
                <a:noFill/>
              </a:ln>
              <a:solidFill>
                <a:srgbClr val="FF0000"/>
              </a:solidFill>
              <a:effectLst/>
              <a:uLnTx/>
              <a:uFillTx/>
              <a:latin typeface="Franklin Gothic Book" panose="020B0502020104020203"/>
              <a:ea typeface="+mn-ea"/>
              <a:cs typeface="+mn-cs"/>
            </a:endParaRPr>
          </a:p>
          <a:p>
            <a:pPr marL="0" indent="0" algn="ctr">
              <a:buNone/>
            </a:pPr>
            <a:r>
              <a:rPr lang="it-IT" sz="2000" b="1" i="0" u="sng" dirty="0">
                <a:solidFill>
                  <a:srgbClr val="2B2B2B"/>
                </a:solidFill>
                <a:effectLst/>
                <a:latin typeface="Montserrat"/>
              </a:rPr>
              <a:t>ATTENZIONE</a:t>
            </a:r>
            <a:r>
              <a:rPr lang="it-IT" sz="2000" b="0" i="0" dirty="0">
                <a:solidFill>
                  <a:srgbClr val="2B2B2B"/>
                </a:solidFill>
                <a:effectLst/>
                <a:latin typeface="Montserrat"/>
              </a:rPr>
              <a:t>!!!</a:t>
            </a:r>
          </a:p>
          <a:p>
            <a:pPr marL="0" indent="0" algn="ctr">
              <a:buNone/>
            </a:pPr>
            <a:endParaRPr lang="it-IT" sz="2000" b="0" i="0" dirty="0">
              <a:solidFill>
                <a:srgbClr val="2B2B2B"/>
              </a:solidFill>
              <a:effectLst/>
              <a:latin typeface="Montserrat"/>
            </a:endParaRPr>
          </a:p>
          <a:p>
            <a:pPr algn="just"/>
            <a:r>
              <a:rPr lang="it-IT" sz="1800" b="0" i="0" u="none" strike="noStrike" baseline="0" dirty="0">
                <a:solidFill>
                  <a:srgbClr val="000000"/>
                </a:solidFill>
                <a:latin typeface="ArialMT"/>
              </a:rPr>
              <a:t>Secondo </a:t>
            </a:r>
            <a:r>
              <a:rPr lang="it-IT" sz="1800" b="1" i="0" u="none" strike="noStrike" baseline="0" dirty="0">
                <a:latin typeface="Arial-BoldMT"/>
              </a:rPr>
              <a:t>T.A.R. Lombardia, sez. staccata di Brescia (sez. II), 7 ottobre 2015, n. 1326 (confermata in appello dal Consiglio di Stato, con sentenza n. 2519/2016), </a:t>
            </a:r>
            <a:r>
              <a:rPr lang="it-IT" sz="1800" i="0" u="none" strike="noStrike" baseline="0" dirty="0">
                <a:latin typeface="Arial-BoldMT"/>
              </a:rPr>
              <a:t>l’ordinanza sindacale a commento non è</a:t>
            </a:r>
            <a:r>
              <a:rPr lang="it-IT" sz="1800" b="1" i="0" u="none" strike="noStrike" baseline="0" dirty="0">
                <a:latin typeface="Arial-BoldMT"/>
              </a:rPr>
              <a:t> «</a:t>
            </a:r>
            <a:r>
              <a:rPr lang="it-IT" sz="1800" b="0" i="1" u="none" strike="noStrike" baseline="0" dirty="0">
                <a:solidFill>
                  <a:srgbClr val="000000"/>
                </a:solidFill>
                <a:latin typeface="ArialMT"/>
              </a:rPr>
              <a:t>un’ordinanza contingibile ed urgente, per sua natura destinata ad avere effetti limitati nel tempo, entro il limite dell’emergenza (…) </a:t>
            </a:r>
            <a:r>
              <a:rPr lang="it-IT" sz="1800" b="0" i="1" u="none" strike="noStrike" baseline="0" dirty="0">
                <a:solidFill>
                  <a:srgbClr val="FF0000"/>
                </a:solidFill>
                <a:latin typeface="ArialMT"/>
              </a:rPr>
              <a:t>[ma] l’amministrazione [deve] (…) effettuare una riponderazione comparativa periodica degli interessi in conflitto, di modo che, a seguito dell’acquisizione delle dovute informazioni presso gli organi competenti, possa essere disposta una revisione dei provvedimenti che regolano l’attività in esame ogni 18-24 mesi</a:t>
            </a:r>
            <a:r>
              <a:rPr lang="it-IT" sz="1800" b="0" i="0" u="none" strike="noStrike" baseline="0" dirty="0">
                <a:solidFill>
                  <a:srgbClr val="FF0000"/>
                </a:solidFill>
                <a:latin typeface="ArialMT"/>
              </a:rPr>
              <a:t>»</a:t>
            </a:r>
            <a:endParaRPr lang="it-IT" sz="2000" b="0" i="0" dirty="0">
              <a:solidFill>
                <a:srgbClr val="2B2B2B"/>
              </a:solidFill>
              <a:effectLst/>
              <a:latin typeface="Montserrat"/>
            </a:endParaRPr>
          </a:p>
          <a:p>
            <a:pPr marL="0" indent="0" algn="l">
              <a:buNone/>
            </a:pPr>
            <a:endParaRPr lang="it-IT" sz="2000" b="0" i="0" dirty="0">
              <a:solidFill>
                <a:srgbClr val="2B2B2B"/>
              </a:solidFill>
              <a:effectLst/>
              <a:latin typeface="Montserrat"/>
            </a:endParaRPr>
          </a:p>
        </p:txBody>
      </p:sp>
      <p:sp>
        <p:nvSpPr>
          <p:cNvPr id="4" name="Segnaposto data 3">
            <a:extLst>
              <a:ext uri="{FF2B5EF4-FFF2-40B4-BE49-F238E27FC236}">
                <a16:creationId xmlns:a16="http://schemas.microsoft.com/office/drawing/2014/main" id="{A1F4179B-E23E-4983-8FF0-F40BB5221733}"/>
              </a:ext>
            </a:extLst>
          </p:cNvPr>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C16C3F1-EAB4-40C7-A804-E4164A432ACC}" type="datetime1">
              <a:rPr kumimoji="0" lang="it-IT" sz="900" b="0" i="0" u="none" strike="noStrike" kern="1200" cap="none" spc="0" normalizeH="0" baseline="0" noProof="0" smtClean="0">
                <a:ln>
                  <a:noFill/>
                </a:ln>
                <a:solidFill>
                  <a:prstClr val="black">
                    <a:lumMod val="75000"/>
                    <a:lumOff val="25000"/>
                  </a:prstClr>
                </a:solidFill>
                <a:effectLst/>
                <a:uLnTx/>
                <a:uFillTx/>
                <a:latin typeface="Franklin Gothic Book" panose="020B05020201040202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22/03/2022</a:t>
            </a:fld>
            <a:endParaRPr kumimoji="0" lang="en-US" sz="900" b="0" i="0" u="none" strike="noStrike" kern="1200" cap="none" spc="0" normalizeH="0" baseline="0" noProof="0" dirty="0">
              <a:ln>
                <a:noFill/>
              </a:ln>
              <a:solidFill>
                <a:prstClr val="black">
                  <a:lumMod val="75000"/>
                  <a:lumOff val="25000"/>
                </a:prstClr>
              </a:solidFill>
              <a:effectLst/>
              <a:uLnTx/>
              <a:uFillTx/>
              <a:latin typeface="Franklin Gothic Book" panose="020B0502020104020203"/>
              <a:ea typeface="+mn-ea"/>
              <a:cs typeface="+mn-cs"/>
            </a:endParaRPr>
          </a:p>
        </p:txBody>
      </p:sp>
    </p:spTree>
    <p:extLst>
      <p:ext uri="{BB962C8B-B14F-4D97-AF65-F5344CB8AC3E}">
        <p14:creationId xmlns:p14="http://schemas.microsoft.com/office/powerpoint/2010/main" val="2210956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9D0573-E7C8-44F4-8901-9947294AA18F}"/>
              </a:ext>
            </a:extLst>
          </p:cNvPr>
          <p:cNvSpPr>
            <a:spLocks noGrp="1"/>
          </p:cNvSpPr>
          <p:nvPr>
            <p:ph type="title"/>
          </p:nvPr>
        </p:nvSpPr>
        <p:spPr>
          <a:xfrm>
            <a:off x="581192" y="702156"/>
            <a:ext cx="11029616" cy="473501"/>
          </a:xfrm>
        </p:spPr>
        <p:txBody>
          <a:bodyPr/>
          <a:lstStyle/>
          <a:p>
            <a:r>
              <a:rPr kumimoji="0" lang="it-IT" sz="2500" b="0" i="0" u="none" strike="noStrike" kern="1200" cap="all" spc="0" normalizeH="0" baseline="0" noProof="0" dirty="0">
                <a:ln>
                  <a:noFill/>
                </a:ln>
                <a:solidFill>
                  <a:prstClr val="black">
                    <a:lumMod val="75000"/>
                    <a:lumOff val="25000"/>
                  </a:prstClr>
                </a:solidFill>
                <a:effectLst/>
                <a:uLnTx/>
                <a:uFillTx/>
                <a:latin typeface="Franklin Gothic Demi" panose="020B0502020104020203"/>
                <a:ea typeface="+mj-ea"/>
                <a:cs typeface="+mj-cs"/>
              </a:rPr>
              <a:t>Considerazioni conclusive</a:t>
            </a:r>
            <a:endParaRPr lang="it-IT" dirty="0"/>
          </a:p>
        </p:txBody>
      </p:sp>
      <p:sp>
        <p:nvSpPr>
          <p:cNvPr id="3" name="Segnaposto contenuto 2">
            <a:extLst>
              <a:ext uri="{FF2B5EF4-FFF2-40B4-BE49-F238E27FC236}">
                <a16:creationId xmlns:a16="http://schemas.microsoft.com/office/drawing/2014/main" id="{0AF803D1-1575-4FCA-B857-428F9CE36951}"/>
              </a:ext>
            </a:extLst>
          </p:cNvPr>
          <p:cNvSpPr>
            <a:spLocks noGrp="1"/>
          </p:cNvSpPr>
          <p:nvPr>
            <p:ph idx="1"/>
          </p:nvPr>
        </p:nvSpPr>
        <p:spPr>
          <a:xfrm>
            <a:off x="581192" y="1175657"/>
            <a:ext cx="11029615" cy="5537649"/>
          </a:xfrm>
        </p:spPr>
        <p:txBody>
          <a:bodyPr>
            <a:normAutofit fontScale="85000" lnSpcReduction="20000"/>
          </a:bodyPr>
          <a:lstStyle/>
          <a:p>
            <a:pPr marL="261938" lvl="1" indent="-261938" algn="just"/>
            <a:r>
              <a:rPr lang="it-IT" sz="1800" dirty="0">
                <a:latin typeface="ITCGaramondStd-Lt"/>
              </a:rPr>
              <a:t>nel corso degli anni, soprattutto grazie all’impulso di molte Amministrazioni regionali e locali, sono stati compiuti passi importantissimi nel contrasto del Disturbo del Gioco d’Azzardo e sperimentate con successo misure volte a limitare sia l’offerta che la domanda di gioco, attraverso una costante azione di prevenzione, sensibilizzazione e recupero dei soggetti affetti da dipendenza, misure che possono essere ulteriormente migliorate, proprio sulla base dell’esperienza maturata e dei risultati concreti ottenuti</a:t>
            </a:r>
          </a:p>
          <a:p>
            <a:pPr marL="261938" indent="-261938" algn="just"/>
            <a:r>
              <a:rPr lang="it-IT" sz="1800" b="0" i="0" u="none" strike="noStrike" baseline="0" dirty="0">
                <a:latin typeface="ITCGaramondStd-Lt"/>
              </a:rPr>
              <a:t>E l’indirizzo giurisprudenziale prevalente ha fino ad oggi confortato le scelte coraggiose di tanti Amministratori che hanno saputo resistere alle forti pressioni esercitate dagli operatori del settore.</a:t>
            </a:r>
          </a:p>
          <a:p>
            <a:pPr marL="261938" indent="-261938" algn="just"/>
            <a:r>
              <a:rPr lang="it-IT" sz="1800" b="1" i="1" u="sng" strike="noStrike" baseline="0" dirty="0">
                <a:highlight>
                  <a:srgbClr val="FFFF00"/>
                </a:highlight>
                <a:latin typeface="ITCGaramondStd-Lt"/>
              </a:rPr>
              <a:t>il quadro normativo non può considerarsi del tutto stabilizzato, in relazione alle scelte in ordine al riordino complessivo del settore dei giochi, in corso di elaborazione da parte del Governo, ai cui principi dovranno adeguarsi Regioni ed Enti locali </a:t>
            </a:r>
            <a:r>
              <a:rPr lang="it-IT" sz="1800" b="0" i="0" u="none" strike="noStrike" baseline="0" dirty="0">
                <a:latin typeface="ITCGaramondStd-Lt"/>
              </a:rPr>
              <a:t>(Sul carattere frammentario del quadro normativo vigente vedi Consiglio di stato, sez. IV, 28 settembre 2017, n. 4539, che sottolinea la necessità di una «disciplina generale della lotta alla ludopatia, ancora in itinere e lontana dall’essere adottata», inquadrata in un «in un sistema cd. a tutele crescenti»);</a:t>
            </a:r>
          </a:p>
          <a:p>
            <a:pPr marL="261938" indent="-261938" algn="just"/>
            <a:r>
              <a:rPr lang="it-IT" sz="1800" b="0" i="0" u="none" strike="noStrike" baseline="0" dirty="0">
                <a:latin typeface="ITCGaramondStd-Lt"/>
              </a:rPr>
              <a:t>In quest’ottica, </a:t>
            </a:r>
            <a:r>
              <a:rPr lang="it-IT" sz="1800" b="1" i="1" u="sng" strike="noStrike" baseline="0" dirty="0">
                <a:highlight>
                  <a:srgbClr val="FFFF00"/>
                </a:highlight>
                <a:latin typeface="ITCGaramondStd-Lt"/>
              </a:rPr>
              <a:t>risulta pertanto essenziale continuare un attento monitoraggio, da un lato, dell’evoluzione della normativa e della giurisprudenza, e, dall’altro, della trasformazione e mutevolezza del Disturbo del Gioco d’Azzardo. </a:t>
            </a:r>
            <a:r>
              <a:rPr lang="it-IT" sz="1800" b="0" i="0" u="none" strike="noStrike" baseline="0" dirty="0">
                <a:latin typeface="ITCGaramondStd-Lt"/>
              </a:rPr>
              <a:t>Tale monitoraggio è infatti per intercettare i «cicli sociali» del Disturbo e agire conseguentemente sul piano della sua regolamentazione;</a:t>
            </a:r>
          </a:p>
          <a:p>
            <a:pPr marL="261938" indent="-261938" algn="just"/>
            <a:r>
              <a:rPr lang="it-IT" sz="1800" b="0" i="0" u="none" strike="noStrike" baseline="0" dirty="0">
                <a:latin typeface="ITCGaramondStd-Lt"/>
              </a:rPr>
              <a:t>Ancora, come testimoniato da un ormai costante orientamento giurisprudenziale, appare </a:t>
            </a:r>
            <a:r>
              <a:rPr lang="it-IT" sz="1800" b="1" i="1" u="sng" strike="noStrike" baseline="0" dirty="0">
                <a:highlight>
                  <a:srgbClr val="FFFF00"/>
                </a:highlight>
                <a:latin typeface="ITCGaramondStd-Lt"/>
              </a:rPr>
              <a:t>indispensabile anche garantire un’omogenea e </a:t>
            </a:r>
            <a:r>
              <a:rPr lang="it-IT" sz="1800" b="1" i="1" u="sng" dirty="0">
                <a:highlight>
                  <a:srgbClr val="00FF00"/>
                </a:highlight>
                <a:latin typeface="ITCGaramondStd-Lt"/>
              </a:rPr>
              <a:t>sempre più diffusa applicazione di una regolamentazione comune</a:t>
            </a:r>
            <a:r>
              <a:rPr lang="it-IT" sz="1800" b="1" i="1" u="sng" dirty="0">
                <a:highlight>
                  <a:srgbClr val="FFFF00"/>
                </a:highlight>
                <a:latin typeface="ITCGaramondStd-Lt"/>
              </a:rPr>
              <a:t>, al fine di </a:t>
            </a:r>
            <a:r>
              <a:rPr lang="it-IT" sz="1800" b="1" i="1" u="sng" dirty="0">
                <a:highlight>
                  <a:srgbClr val="00FF00"/>
                </a:highlight>
                <a:latin typeface="ITCGaramondStd-Lt"/>
              </a:rPr>
              <a:t>contrastare</a:t>
            </a:r>
            <a:r>
              <a:rPr lang="it-IT" sz="1800" b="1" i="1" u="sng" dirty="0">
                <a:highlight>
                  <a:srgbClr val="FFFF00"/>
                </a:highlight>
                <a:latin typeface="ITCGaramondStd-Lt"/>
              </a:rPr>
              <a:t> anche il </a:t>
            </a:r>
            <a:r>
              <a:rPr lang="it-IT" sz="1800" b="1" i="1" u="sng" dirty="0">
                <a:highlight>
                  <a:srgbClr val="00FF00"/>
                </a:highlight>
                <a:latin typeface="ITCGaramondStd-Lt"/>
              </a:rPr>
              <a:t>pericoloso fenomeno della trasmigrazione da un territorio ad un altro.</a:t>
            </a:r>
            <a:endParaRPr lang="it-IT" sz="1800" b="1" i="1" u="sng" strike="noStrike" baseline="0" dirty="0">
              <a:highlight>
                <a:srgbClr val="00FF00"/>
              </a:highlight>
              <a:latin typeface="ITCGaramondStd-Lt"/>
            </a:endParaRPr>
          </a:p>
          <a:p>
            <a:pPr marL="261938" indent="-261938" algn="just"/>
            <a:r>
              <a:rPr lang="it-IT" sz="1600" dirty="0">
                <a:solidFill>
                  <a:prstClr val="black">
                    <a:lumMod val="75000"/>
                    <a:lumOff val="25000"/>
                  </a:prstClr>
                </a:solidFill>
                <a:latin typeface="Franklin Gothic Book" panose="020B0502020104020203"/>
              </a:rPr>
              <a:t>Così come è indispensabile un intervento del Parlamento per disciplinare aspetti che rientrano nella esclusiva competenza statale, come quelli inerenti la regolamentazione del gioco on line (fenomeno in crescita costante), il contrasto delle organizzazioni criminali che operano nel settore del gioco lecito ed illecito e l’individuazione di entrate erariali alternative a quelle derivanti dal gioco d’azzardo: proprio la necessità di mantenere inalterato il gettito fiscale costituisce infatti un rilevante ostacolo all’adozione di efficaci misure di riduzione dell’offerta e della domanda di gioco.</a:t>
            </a:r>
          </a:p>
        </p:txBody>
      </p:sp>
    </p:spTree>
    <p:extLst>
      <p:ext uri="{BB962C8B-B14F-4D97-AF65-F5344CB8AC3E}">
        <p14:creationId xmlns:p14="http://schemas.microsoft.com/office/powerpoint/2010/main" val="16768654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4">
            <a:extLst>
              <a:ext uri="{FF2B5EF4-FFF2-40B4-BE49-F238E27FC236}">
                <a16:creationId xmlns:a16="http://schemas.microsoft.com/office/drawing/2014/main" id="{95B930F8-9091-4DC6-8298-B97F7C5DD419}"/>
              </a:ext>
            </a:extLst>
          </p:cNvPr>
          <p:cNvSpPr txBox="1">
            <a:spLocks/>
          </p:cNvSpPr>
          <p:nvPr/>
        </p:nvSpPr>
        <p:spPr>
          <a:xfrm>
            <a:off x="2220214" y="2964543"/>
            <a:ext cx="7751571" cy="1243930"/>
          </a:xfrm>
          <a:prstGeom prst="rect">
            <a:avLst/>
          </a:prstGeom>
        </p:spPr>
        <p:txBody>
          <a:bodyPr vert="horz" wrap="square" lIns="0" tIns="12700" rIns="0" bIns="0" rtlCol="0" anchor="ctr">
            <a:spAutoFit/>
          </a:bodyPr>
          <a:lstStyle>
            <a:lvl1pPr algn="ctr" defTabSz="1043055" rtl="0" eaLnBrk="1" latinLnBrk="0" hangingPunct="1">
              <a:spcBef>
                <a:spcPct val="0"/>
              </a:spcBef>
              <a:buNone/>
              <a:defRPr sz="2400" b="1" i="0" kern="1200">
                <a:solidFill>
                  <a:srgbClr val="FFC000"/>
                </a:solidFill>
                <a:latin typeface="Tw Cen MT"/>
                <a:ea typeface="+mj-ea"/>
                <a:cs typeface="Tw Cen MT"/>
              </a:defRPr>
            </a:lvl1pPr>
          </a:lstStyle>
          <a:p>
            <a:pPr marL="12700" marR="5080">
              <a:spcBef>
                <a:spcPts val="100"/>
              </a:spcBef>
            </a:pPr>
            <a:r>
              <a:rPr lang="it-IT" sz="8000" b="0" i="1" spc="-5" dirty="0">
                <a:solidFill>
                  <a:srgbClr val="FF0000"/>
                </a:solidFill>
                <a:latin typeface="Freestyle Script"/>
                <a:cs typeface="Freestyle Script"/>
              </a:rPr>
              <a:t>Grazie per </a:t>
            </a:r>
            <a:r>
              <a:rPr lang="it-IT" sz="8000" b="0" i="1" dirty="0">
                <a:solidFill>
                  <a:srgbClr val="FF0000"/>
                </a:solidFill>
                <a:latin typeface="Freestyle Script"/>
                <a:cs typeface="Freestyle Script"/>
              </a:rPr>
              <a:t>l’attenzione</a:t>
            </a:r>
            <a:endParaRPr lang="it-IT" sz="8000" dirty="0">
              <a:solidFill>
                <a:srgbClr val="FF0000"/>
              </a:solidFill>
              <a:latin typeface="Freestyle Script"/>
              <a:cs typeface="Freestyle Script"/>
            </a:endParaRPr>
          </a:p>
        </p:txBody>
      </p:sp>
    </p:spTree>
    <p:extLst>
      <p:ext uri="{BB962C8B-B14F-4D97-AF65-F5344CB8AC3E}">
        <p14:creationId xmlns:p14="http://schemas.microsoft.com/office/powerpoint/2010/main" val="263784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5FEC0E-4F61-47C2-A5B9-86048C5DAA55}"/>
              </a:ext>
            </a:extLst>
          </p:cNvPr>
          <p:cNvSpPr>
            <a:spLocks noGrp="1"/>
          </p:cNvSpPr>
          <p:nvPr>
            <p:ph type="title"/>
          </p:nvPr>
        </p:nvSpPr>
        <p:spPr>
          <a:xfrm>
            <a:off x="581192" y="702156"/>
            <a:ext cx="11029616" cy="606139"/>
          </a:xfrm>
        </p:spPr>
        <p:txBody>
          <a:bodyPr/>
          <a:lstStyle/>
          <a:p>
            <a:r>
              <a:rPr lang="it-IT" dirty="0"/>
              <a:t>PREMESSA</a:t>
            </a:r>
          </a:p>
        </p:txBody>
      </p:sp>
      <p:sp>
        <p:nvSpPr>
          <p:cNvPr id="3" name="Segnaposto contenuto 2">
            <a:extLst>
              <a:ext uri="{FF2B5EF4-FFF2-40B4-BE49-F238E27FC236}">
                <a16:creationId xmlns:a16="http://schemas.microsoft.com/office/drawing/2014/main" id="{A0AE329D-D62A-4F48-868C-EEE28D9F9DAB}"/>
              </a:ext>
            </a:extLst>
          </p:cNvPr>
          <p:cNvSpPr>
            <a:spLocks noGrp="1"/>
          </p:cNvSpPr>
          <p:nvPr>
            <p:ph idx="1"/>
          </p:nvPr>
        </p:nvSpPr>
        <p:spPr>
          <a:xfrm>
            <a:off x="581192" y="2053883"/>
            <a:ext cx="11029615" cy="3921467"/>
          </a:xfrm>
        </p:spPr>
        <p:txBody>
          <a:bodyPr>
            <a:noAutofit/>
          </a:bodyPr>
          <a:lstStyle/>
          <a:p>
            <a:pPr algn="just"/>
            <a:r>
              <a:rPr lang="it-IT" sz="1900" b="0" i="0" u="none" strike="noStrike" baseline="0" dirty="0">
                <a:highlight>
                  <a:srgbClr val="FFFF00"/>
                </a:highlight>
                <a:latin typeface="ITCGaramondStd-Lt"/>
              </a:rPr>
              <a:t>Nel corso degli anni è maturata la convinzione della necessità di adottare </a:t>
            </a:r>
            <a:r>
              <a:rPr lang="it-IT" sz="1900" b="1" i="0" u="none" strike="noStrike" baseline="0" dirty="0">
                <a:solidFill>
                  <a:srgbClr val="FF0000"/>
                </a:solidFill>
                <a:highlight>
                  <a:srgbClr val="FFFF00"/>
                </a:highlight>
                <a:latin typeface="ITCGaramondStd-Lt"/>
              </a:rPr>
              <a:t>misure efficaci per affrontare il Disturbo da Gioco d’Azzardo (DGA)</a:t>
            </a:r>
            <a:r>
              <a:rPr lang="it-IT" sz="1900" b="0" i="0" u="none" strike="noStrike" baseline="0" dirty="0">
                <a:latin typeface="ITCGaramondStd-Lt"/>
              </a:rPr>
              <a:t>, così definito dalla legge 9 agosto 2018, n. 96 (di conversione del decreto-legge n. 87 del 2018, il c.d. Decreto dignità), rappresentante una </a:t>
            </a:r>
            <a:r>
              <a:rPr lang="it-IT" sz="1900" b="1" i="0" u="none" strike="noStrike" baseline="0" dirty="0">
                <a:highlight>
                  <a:srgbClr val="00FF00"/>
                </a:highlight>
                <a:latin typeface="ITCGaramondStd-Lt"/>
              </a:rPr>
              <a:t>forma di vera e propria patologia, intesa come </a:t>
            </a:r>
            <a:r>
              <a:rPr lang="it-IT" sz="1900" b="1" i="1" u="sng" strike="noStrike" baseline="0" dirty="0">
                <a:solidFill>
                  <a:srgbClr val="FF0000"/>
                </a:solidFill>
                <a:highlight>
                  <a:srgbClr val="00FF00"/>
                </a:highlight>
                <a:latin typeface="ITCGaramondStd-Lt"/>
              </a:rPr>
              <a:t>dipendenza</a:t>
            </a:r>
            <a:r>
              <a:rPr lang="it-IT" sz="1900" b="1" i="0" u="none" strike="noStrike" baseline="0" dirty="0">
                <a:highlight>
                  <a:srgbClr val="00FF00"/>
                </a:highlight>
                <a:latin typeface="ITCGaramondStd-Lt"/>
              </a:rPr>
              <a:t> </a:t>
            </a:r>
            <a:r>
              <a:rPr lang="it-IT" sz="1900" b="1" i="1" u="sng" strike="noStrike" baseline="0" dirty="0">
                <a:solidFill>
                  <a:srgbClr val="FF0000"/>
                </a:solidFill>
                <a:highlight>
                  <a:srgbClr val="00FF00"/>
                </a:highlight>
                <a:latin typeface="ITCGaramondStd-Lt"/>
              </a:rPr>
              <a:t>comportamentale</a:t>
            </a:r>
            <a:r>
              <a:rPr lang="it-IT" sz="1900" b="1" i="1" u="sng" strike="noStrike" baseline="0" dirty="0">
                <a:solidFill>
                  <a:srgbClr val="FF0000"/>
                </a:solidFill>
                <a:latin typeface="ITCGaramondStd-Lt"/>
              </a:rPr>
              <a:t>,</a:t>
            </a:r>
            <a:r>
              <a:rPr lang="it-IT" sz="1900" b="0" i="0" u="none" strike="noStrike" baseline="0" dirty="0">
                <a:latin typeface="ITCGaramondStd-Lt"/>
              </a:rPr>
              <a:t> che sta coinvolgendo un </a:t>
            </a:r>
            <a:r>
              <a:rPr lang="it-IT" sz="1900" b="1" i="0" u="none" strike="noStrike" baseline="0" dirty="0">
                <a:solidFill>
                  <a:srgbClr val="FF0000"/>
                </a:solidFill>
                <a:highlight>
                  <a:srgbClr val="00FF00"/>
                </a:highlight>
                <a:latin typeface="ITCGaramondStd-Lt"/>
              </a:rPr>
              <a:t>numero molto rilevante di soggetti </a:t>
            </a:r>
            <a:r>
              <a:rPr lang="it-IT" sz="1900" b="0" i="0" u="none" strike="noStrike" baseline="0" dirty="0">
                <a:latin typeface="ITCGaramondStd-Lt"/>
              </a:rPr>
              <a:t>e al tempo stesso </a:t>
            </a:r>
            <a:r>
              <a:rPr lang="it-IT" sz="1900" b="1" i="0" u="none" strike="noStrike" baseline="0" dirty="0">
                <a:solidFill>
                  <a:srgbClr val="FF0000"/>
                </a:solidFill>
                <a:highlight>
                  <a:srgbClr val="FFFF00"/>
                </a:highlight>
                <a:latin typeface="ITCGaramondStd-Lt"/>
              </a:rPr>
              <a:t>contrastare la forte presenza delle organizzazioni criminali </a:t>
            </a:r>
            <a:r>
              <a:rPr lang="it-IT" sz="1900" b="0" i="0" u="none" strike="noStrike" baseline="0" dirty="0">
                <a:latin typeface="ITCGaramondStd-Lt"/>
              </a:rPr>
              <a:t>che hanno investito ingenti risorse non solo nel gioco illecito, ma anche in quello legale. </a:t>
            </a:r>
          </a:p>
          <a:p>
            <a:pPr algn="just"/>
            <a:r>
              <a:rPr lang="it-IT" sz="1900" b="0" i="0" u="none" strike="noStrike" baseline="0" dirty="0">
                <a:latin typeface="ITCGaramondStd-Lt"/>
              </a:rPr>
              <a:t>Si registrano al riguardo </a:t>
            </a:r>
            <a:r>
              <a:rPr lang="it-IT" sz="1900" b="1" i="0" u="none" strike="noStrike" baseline="0" dirty="0">
                <a:solidFill>
                  <a:srgbClr val="FF0000"/>
                </a:solidFill>
                <a:highlight>
                  <a:srgbClr val="FFFF00"/>
                </a:highlight>
                <a:latin typeface="ITCGaramondStd-Lt"/>
              </a:rPr>
              <a:t>numerosissimi provvedimenti adottati dai diversi soggetti istituzionali (Stato, Regioni, Enti locali)</a:t>
            </a:r>
            <a:r>
              <a:rPr lang="it-IT" sz="1900" b="1" i="0" u="none" strike="noStrike" baseline="0" dirty="0">
                <a:solidFill>
                  <a:srgbClr val="FF0000"/>
                </a:solidFill>
                <a:latin typeface="ITCGaramondStd-Lt"/>
              </a:rPr>
              <a:t> </a:t>
            </a:r>
            <a:r>
              <a:rPr lang="it-IT" sz="1900" b="0" i="0" u="none" strike="noStrike" baseline="0" dirty="0">
                <a:latin typeface="ITCGaramondStd-Lt"/>
              </a:rPr>
              <a:t>che hanno dato luogo a un </a:t>
            </a:r>
            <a:r>
              <a:rPr lang="it-IT" sz="1900" b="1" i="0" u="none" strike="noStrike" baseline="0" dirty="0">
                <a:solidFill>
                  <a:srgbClr val="FF0000"/>
                </a:solidFill>
                <a:latin typeface="ITCGaramondStd-Lt"/>
              </a:rPr>
              <a:t>fortissimo contenzioso, oggetto di una copiosa giurisprudenza </a:t>
            </a:r>
            <a:r>
              <a:rPr lang="it-IT" sz="1900" i="0" u="none" strike="noStrike" baseline="0" dirty="0">
                <a:solidFill>
                  <a:schemeClr val="tx1"/>
                </a:solidFill>
                <a:latin typeface="ITCGaramondStd-Lt"/>
              </a:rPr>
              <a:t>(spesso accompagnati da </a:t>
            </a:r>
            <a:r>
              <a:rPr lang="it-IT" sz="1900" i="0" u="none" strike="noStrike" baseline="0" dirty="0">
                <a:solidFill>
                  <a:schemeClr val="tx1"/>
                </a:solidFill>
                <a:highlight>
                  <a:srgbClr val="FFFF00"/>
                </a:highlight>
                <a:latin typeface="ITCGaramondStd-Lt"/>
              </a:rPr>
              <a:t>richieste di risarcimento</a:t>
            </a:r>
            <a:r>
              <a:rPr lang="it-IT" sz="1900" i="0" u="none" strike="noStrike" baseline="0" dirty="0">
                <a:solidFill>
                  <a:schemeClr val="tx1"/>
                </a:solidFill>
                <a:latin typeface="ITCGaramondStd-Lt"/>
              </a:rPr>
              <a:t>, al fine di </a:t>
            </a:r>
            <a:r>
              <a:rPr lang="it-IT" sz="1900" i="0" u="none" strike="noStrike" baseline="0" dirty="0">
                <a:solidFill>
                  <a:schemeClr val="tx1"/>
                </a:solidFill>
                <a:highlight>
                  <a:srgbClr val="FFFF00"/>
                </a:highlight>
                <a:latin typeface="ITCGaramondStd-Lt"/>
              </a:rPr>
              <a:t>intimorire gli Amministratori locali coinvolti</a:t>
            </a:r>
            <a:r>
              <a:rPr lang="it-IT" sz="1900" i="0" u="none" strike="noStrike" baseline="0" dirty="0">
                <a:solidFill>
                  <a:schemeClr val="tx1"/>
                </a:solidFill>
                <a:latin typeface="ITCGaramondStd-Lt"/>
              </a:rPr>
              <a:t>. In base al </a:t>
            </a:r>
            <a:r>
              <a:rPr lang="it-IT" sz="1900" i="0" u="none" strike="noStrike" baseline="0" dirty="0">
                <a:solidFill>
                  <a:schemeClr val="tx1"/>
                </a:solidFill>
                <a:highlight>
                  <a:srgbClr val="FFFF00"/>
                </a:highlight>
                <a:latin typeface="ITCGaramondStd-Lt"/>
              </a:rPr>
              <a:t>recente orientamento</a:t>
            </a:r>
            <a:r>
              <a:rPr lang="it-IT" sz="1900" i="0" u="none" strike="noStrike" baseline="0" dirty="0">
                <a:solidFill>
                  <a:schemeClr val="tx1"/>
                </a:solidFill>
                <a:latin typeface="ITCGaramondStd-Lt"/>
              </a:rPr>
              <a:t>, il </a:t>
            </a:r>
            <a:r>
              <a:rPr lang="it-IT" sz="1900" i="0" u="none" strike="noStrike" baseline="0" dirty="0">
                <a:solidFill>
                  <a:schemeClr val="tx1"/>
                </a:solidFill>
                <a:highlight>
                  <a:srgbClr val="FFFF00"/>
                </a:highlight>
                <a:latin typeface="ITCGaramondStd-Lt"/>
              </a:rPr>
              <a:t>giudice amministrativo sottolinea l’assenza di una condotta illecita dell’Amministrazione</a:t>
            </a:r>
            <a:r>
              <a:rPr lang="it-IT" sz="1900" i="0" u="none" strike="noStrike" baseline="0" dirty="0">
                <a:solidFill>
                  <a:schemeClr val="tx1"/>
                </a:solidFill>
                <a:latin typeface="ITCGaramondStd-Lt"/>
              </a:rPr>
              <a:t>, che ha ispirato la sua </a:t>
            </a:r>
            <a:r>
              <a:rPr lang="it-IT" sz="1900" i="0" u="none" strike="noStrike" baseline="0" dirty="0">
                <a:solidFill>
                  <a:schemeClr val="tx1"/>
                </a:solidFill>
                <a:highlight>
                  <a:srgbClr val="FFFF00"/>
                </a:highlight>
                <a:latin typeface="ITCGaramondStd-Lt"/>
              </a:rPr>
              <a:t>azione</a:t>
            </a:r>
            <a:r>
              <a:rPr lang="it-IT" sz="1900" i="0" u="none" strike="noStrike" baseline="0" dirty="0">
                <a:solidFill>
                  <a:schemeClr val="tx1"/>
                </a:solidFill>
                <a:latin typeface="ITCGaramondStd-Lt"/>
              </a:rPr>
              <a:t> alla ricerca di strumenti </a:t>
            </a:r>
            <a:r>
              <a:rPr lang="it-IT" sz="1900" i="0" u="none" strike="noStrike" baseline="0" dirty="0">
                <a:solidFill>
                  <a:schemeClr val="tx1"/>
                </a:solidFill>
                <a:highlight>
                  <a:srgbClr val="FFFF00"/>
                </a:highlight>
                <a:latin typeface="ITCGaramondStd-Lt"/>
              </a:rPr>
              <a:t>idonei ad affrontare un fenomeno nuovo e complesso come quello del gioco patologico</a:t>
            </a:r>
            <a:r>
              <a:rPr lang="it-IT" sz="1900" i="0" u="none" strike="noStrike" baseline="0" dirty="0">
                <a:solidFill>
                  <a:schemeClr val="tx1"/>
                </a:solidFill>
                <a:latin typeface="ITCGaramondStd-Lt"/>
              </a:rPr>
              <a:t> - sentenza n. 602 del 2016 -)</a:t>
            </a:r>
            <a:r>
              <a:rPr lang="it-IT" sz="1900" b="0" i="0" u="none" strike="noStrike" baseline="0" dirty="0">
                <a:latin typeface="ITCGaramondStd-Lt"/>
              </a:rPr>
              <a:t>. </a:t>
            </a:r>
          </a:p>
          <a:p>
            <a:pPr algn="just"/>
            <a:r>
              <a:rPr lang="it-IT" sz="1900" b="1" i="0" u="none" strike="noStrike" baseline="0" dirty="0">
                <a:solidFill>
                  <a:srgbClr val="FF0000"/>
                </a:solidFill>
                <a:latin typeface="ITCGaramondStd-Lt"/>
              </a:rPr>
              <a:t>Il </a:t>
            </a:r>
            <a:r>
              <a:rPr lang="it-IT" sz="1900" b="1" i="0" u="none" strike="noStrike" baseline="0" dirty="0">
                <a:solidFill>
                  <a:srgbClr val="FF0000"/>
                </a:solidFill>
                <a:highlight>
                  <a:srgbClr val="FFFF00"/>
                </a:highlight>
                <a:latin typeface="ITCGaramondStd-Lt"/>
              </a:rPr>
              <a:t>quadro normativo </a:t>
            </a:r>
            <a:r>
              <a:rPr lang="it-IT" sz="1900" b="0" i="0" u="none" strike="noStrike" baseline="0" dirty="0">
                <a:latin typeface="ITCGaramondStd-Lt"/>
              </a:rPr>
              <a:t>si è andato </a:t>
            </a:r>
            <a:r>
              <a:rPr lang="it-IT" sz="1900" b="1" i="0" u="none" strike="noStrike" baseline="0" dirty="0">
                <a:solidFill>
                  <a:srgbClr val="FF0000"/>
                </a:solidFill>
                <a:latin typeface="ITCGaramondStd-Lt"/>
              </a:rPr>
              <a:t>via via consolidando, ma è tuttora </a:t>
            </a:r>
            <a:r>
              <a:rPr lang="it-IT" sz="1900" b="1" i="0" u="none" strike="noStrike" baseline="0" dirty="0">
                <a:solidFill>
                  <a:srgbClr val="FF0000"/>
                </a:solidFill>
                <a:highlight>
                  <a:srgbClr val="FFFF00"/>
                </a:highlight>
                <a:latin typeface="ITCGaramondStd-Lt"/>
              </a:rPr>
              <a:t>in continua evoluzione</a:t>
            </a:r>
            <a:r>
              <a:rPr lang="it-IT" sz="1900" b="0" i="0" u="none" strike="noStrike" baseline="0" dirty="0">
                <a:latin typeface="ITCGaramondStd-Lt"/>
              </a:rPr>
              <a:t>, necessitando di una costante e continua analisi ed attenzione sul tema e sugli strumenti da adottare.</a:t>
            </a:r>
          </a:p>
          <a:p>
            <a:pPr algn="just"/>
            <a:r>
              <a:rPr lang="it-IT" sz="1900" b="1" dirty="0">
                <a:solidFill>
                  <a:srgbClr val="FF0000"/>
                </a:solidFill>
                <a:highlight>
                  <a:srgbClr val="FFFF00"/>
                </a:highlight>
              </a:rPr>
              <a:t>Manca</a:t>
            </a:r>
            <a:r>
              <a:rPr lang="it-IT" sz="1900" dirty="0"/>
              <a:t> a tutt’oggi una </a:t>
            </a:r>
            <a:r>
              <a:rPr lang="it-IT" sz="1900" b="1" dirty="0">
                <a:solidFill>
                  <a:srgbClr val="FF0000"/>
                </a:solidFill>
                <a:highlight>
                  <a:srgbClr val="FFFF00"/>
                </a:highlight>
              </a:rPr>
              <a:t>riforma complessiva del settore</a:t>
            </a:r>
            <a:r>
              <a:rPr lang="it-IT" sz="1900" dirty="0"/>
              <a:t>.</a:t>
            </a:r>
          </a:p>
        </p:txBody>
      </p:sp>
      <p:sp>
        <p:nvSpPr>
          <p:cNvPr id="4" name="Segnaposto data 3">
            <a:extLst>
              <a:ext uri="{FF2B5EF4-FFF2-40B4-BE49-F238E27FC236}">
                <a16:creationId xmlns:a16="http://schemas.microsoft.com/office/drawing/2014/main" id="{33F8B086-42CB-41AB-A015-4E36D8611948}"/>
              </a:ext>
            </a:extLst>
          </p:cNvPr>
          <p:cNvSpPr>
            <a:spLocks noGrp="1"/>
          </p:cNvSpPr>
          <p:nvPr>
            <p:ph type="dt" sz="half" idx="10"/>
          </p:nvPr>
        </p:nvSpPr>
        <p:spPr/>
        <p:txBody>
          <a:bodyPr/>
          <a:lstStyle/>
          <a:p>
            <a:pPr rtl="0"/>
            <a:fld id="{FC16C3F1-EAB4-40C7-A804-E4164A432ACC}" type="datetime1">
              <a:rPr lang="it-IT" smtClean="0"/>
              <a:t>22/03/2022</a:t>
            </a:fld>
            <a:endParaRPr lang="en-US" dirty="0"/>
          </a:p>
        </p:txBody>
      </p:sp>
    </p:spTree>
    <p:extLst>
      <p:ext uri="{BB962C8B-B14F-4D97-AF65-F5344CB8AC3E}">
        <p14:creationId xmlns:p14="http://schemas.microsoft.com/office/powerpoint/2010/main" val="2046801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18CA84-3B03-45F7-9CD2-12F913AFBCE5}"/>
              </a:ext>
            </a:extLst>
          </p:cNvPr>
          <p:cNvSpPr>
            <a:spLocks noGrp="1"/>
          </p:cNvSpPr>
          <p:nvPr>
            <p:ph type="title"/>
          </p:nvPr>
        </p:nvSpPr>
        <p:spPr>
          <a:xfrm>
            <a:off x="581192" y="702156"/>
            <a:ext cx="11029616" cy="507666"/>
          </a:xfrm>
        </p:spPr>
        <p:txBody>
          <a:bodyPr>
            <a:normAutofit fontScale="90000"/>
          </a:bodyPr>
          <a:lstStyle/>
          <a:p>
            <a:pPr algn="ctr"/>
            <a:r>
              <a:rPr lang="it-IT" dirty="0"/>
              <a:t>QUAL E’ IL QUADRO NORMATIVO DI SINTESI?</a:t>
            </a:r>
          </a:p>
        </p:txBody>
      </p:sp>
      <p:sp>
        <p:nvSpPr>
          <p:cNvPr id="4" name="Segnaposto data 3">
            <a:extLst>
              <a:ext uri="{FF2B5EF4-FFF2-40B4-BE49-F238E27FC236}">
                <a16:creationId xmlns:a16="http://schemas.microsoft.com/office/drawing/2014/main" id="{3BEF3310-3213-45AE-9142-E94C3EE6A630}"/>
              </a:ext>
            </a:extLst>
          </p:cNvPr>
          <p:cNvSpPr>
            <a:spLocks noGrp="1"/>
          </p:cNvSpPr>
          <p:nvPr>
            <p:ph type="dt" sz="half" idx="10"/>
          </p:nvPr>
        </p:nvSpPr>
        <p:spPr/>
        <p:txBody>
          <a:bodyPr/>
          <a:lstStyle/>
          <a:p>
            <a:pPr rtl="0"/>
            <a:fld id="{FC16C3F1-EAB4-40C7-A804-E4164A432ACC}" type="datetime1">
              <a:rPr lang="it-IT" smtClean="0"/>
              <a:t>22/03/2022</a:t>
            </a:fld>
            <a:endParaRPr lang="en-US" dirty="0"/>
          </a:p>
        </p:txBody>
      </p:sp>
      <p:sp>
        <p:nvSpPr>
          <p:cNvPr id="5" name="Ovale 4">
            <a:extLst>
              <a:ext uri="{FF2B5EF4-FFF2-40B4-BE49-F238E27FC236}">
                <a16:creationId xmlns:a16="http://schemas.microsoft.com/office/drawing/2014/main" id="{25DCC3F4-D37D-46C1-B8F5-4CF1141B11E0}"/>
              </a:ext>
            </a:extLst>
          </p:cNvPr>
          <p:cNvSpPr/>
          <p:nvPr/>
        </p:nvSpPr>
        <p:spPr>
          <a:xfrm>
            <a:off x="4301068" y="2359856"/>
            <a:ext cx="3484117" cy="1761978"/>
          </a:xfrm>
          <a:prstGeom prst="ellipse">
            <a:avLst/>
          </a:prstGeom>
          <a:gradFill>
            <a:gsLst>
              <a:gs pos="0">
                <a:srgbClr val="92D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solidFill>
              </a:rPr>
              <a:t>Sintesi normativa sul Gioco d’Azzardo</a:t>
            </a:r>
          </a:p>
        </p:txBody>
      </p:sp>
      <p:sp>
        <p:nvSpPr>
          <p:cNvPr id="6" name="Callout: linea con bordo e barra in risalto 5">
            <a:extLst>
              <a:ext uri="{FF2B5EF4-FFF2-40B4-BE49-F238E27FC236}">
                <a16:creationId xmlns:a16="http://schemas.microsoft.com/office/drawing/2014/main" id="{5569D0BB-561B-4BAF-9907-350FCECA5B8C}"/>
              </a:ext>
            </a:extLst>
          </p:cNvPr>
          <p:cNvSpPr/>
          <p:nvPr/>
        </p:nvSpPr>
        <p:spPr>
          <a:xfrm>
            <a:off x="8713135" y="1307324"/>
            <a:ext cx="2844799" cy="1150034"/>
          </a:xfrm>
          <a:prstGeom prst="accentBorderCallout1">
            <a:avLst>
              <a:gd name="adj1" fmla="val 18750"/>
              <a:gd name="adj2" fmla="val -8333"/>
              <a:gd name="adj3" fmla="val 103938"/>
              <a:gd name="adj4" fmla="val -57124"/>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solidFill>
              </a:rPr>
              <a:t>Legislazione Nazionale</a:t>
            </a:r>
          </a:p>
        </p:txBody>
      </p:sp>
      <p:sp>
        <p:nvSpPr>
          <p:cNvPr id="8" name="Callout: linea con bordo e barra in risalto 7">
            <a:extLst>
              <a:ext uri="{FF2B5EF4-FFF2-40B4-BE49-F238E27FC236}">
                <a16:creationId xmlns:a16="http://schemas.microsoft.com/office/drawing/2014/main" id="{5065C065-4BDE-4E14-94FB-D2BA1C82A97D}"/>
              </a:ext>
            </a:extLst>
          </p:cNvPr>
          <p:cNvSpPr/>
          <p:nvPr/>
        </p:nvSpPr>
        <p:spPr>
          <a:xfrm>
            <a:off x="8713135" y="2841750"/>
            <a:ext cx="2844799" cy="1150034"/>
          </a:xfrm>
          <a:prstGeom prst="accentBorderCallout1">
            <a:avLst>
              <a:gd name="adj1" fmla="val 32206"/>
              <a:gd name="adj2" fmla="val -9322"/>
              <a:gd name="adj3" fmla="val 31766"/>
              <a:gd name="adj4" fmla="val -31410"/>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solidFill>
              </a:rPr>
              <a:t>Codice Penale</a:t>
            </a:r>
          </a:p>
        </p:txBody>
      </p:sp>
      <p:sp>
        <p:nvSpPr>
          <p:cNvPr id="10" name="Callout: linea con bordo e barra in risalto 9">
            <a:extLst>
              <a:ext uri="{FF2B5EF4-FFF2-40B4-BE49-F238E27FC236}">
                <a16:creationId xmlns:a16="http://schemas.microsoft.com/office/drawing/2014/main" id="{BFD67B65-BA49-4122-96AE-9B65C437BB76}"/>
              </a:ext>
            </a:extLst>
          </p:cNvPr>
          <p:cNvSpPr/>
          <p:nvPr/>
        </p:nvSpPr>
        <p:spPr>
          <a:xfrm>
            <a:off x="8713134" y="4376176"/>
            <a:ext cx="2844799" cy="1150034"/>
          </a:xfrm>
          <a:prstGeom prst="accentBorderCallout1">
            <a:avLst>
              <a:gd name="adj1" fmla="val 18750"/>
              <a:gd name="adj2" fmla="val -8333"/>
              <a:gd name="adj3" fmla="val -41629"/>
              <a:gd name="adj4" fmla="val -50201"/>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solidFill>
              </a:rPr>
              <a:t>Leggi e Regolamenti di  Regione Lombardia</a:t>
            </a:r>
          </a:p>
        </p:txBody>
      </p:sp>
      <p:sp>
        <p:nvSpPr>
          <p:cNvPr id="14" name="Callout: linea con bordo e barra in risalto 13">
            <a:extLst>
              <a:ext uri="{FF2B5EF4-FFF2-40B4-BE49-F238E27FC236}">
                <a16:creationId xmlns:a16="http://schemas.microsoft.com/office/drawing/2014/main" id="{CB3E782D-65FC-4C88-A6E2-D90A9800A54E}"/>
              </a:ext>
            </a:extLst>
          </p:cNvPr>
          <p:cNvSpPr/>
          <p:nvPr/>
        </p:nvSpPr>
        <p:spPr>
          <a:xfrm rot="10800000">
            <a:off x="581192" y="1311415"/>
            <a:ext cx="2844799" cy="1150034"/>
          </a:xfrm>
          <a:prstGeom prst="accentBorderCallout1">
            <a:avLst>
              <a:gd name="adj1" fmla="val 78689"/>
              <a:gd name="adj2" fmla="val -7839"/>
              <a:gd name="adj3" fmla="val -4931"/>
              <a:gd name="adj4" fmla="val -54652"/>
            </a:avLst>
          </a:prstGeom>
          <a:gradFill>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5" name="Callout: linea con bordo e barra in risalto 14">
            <a:extLst>
              <a:ext uri="{FF2B5EF4-FFF2-40B4-BE49-F238E27FC236}">
                <a16:creationId xmlns:a16="http://schemas.microsoft.com/office/drawing/2014/main" id="{1DC28718-38BB-4C02-BFA9-722E8290626A}"/>
              </a:ext>
            </a:extLst>
          </p:cNvPr>
          <p:cNvSpPr/>
          <p:nvPr/>
        </p:nvSpPr>
        <p:spPr>
          <a:xfrm rot="10800000">
            <a:off x="581191" y="4396551"/>
            <a:ext cx="2844799" cy="1150034"/>
          </a:xfrm>
          <a:prstGeom prst="accentBorderCallout1">
            <a:avLst>
              <a:gd name="adj1" fmla="val 78689"/>
              <a:gd name="adj2" fmla="val -7839"/>
              <a:gd name="adj3" fmla="val 140634"/>
              <a:gd name="adj4" fmla="val -54652"/>
            </a:avLst>
          </a:prstGeom>
          <a:gradFill>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Callout: linea con bordo e barra in risalto 16">
            <a:extLst>
              <a:ext uri="{FF2B5EF4-FFF2-40B4-BE49-F238E27FC236}">
                <a16:creationId xmlns:a16="http://schemas.microsoft.com/office/drawing/2014/main" id="{FA7CA4FA-9497-49C7-9C36-0AEE383A9F6E}"/>
              </a:ext>
            </a:extLst>
          </p:cNvPr>
          <p:cNvSpPr/>
          <p:nvPr/>
        </p:nvSpPr>
        <p:spPr>
          <a:xfrm rot="10800000">
            <a:off x="581192" y="2802531"/>
            <a:ext cx="2844799" cy="1150034"/>
          </a:xfrm>
          <a:prstGeom prst="accentBorderCallout1">
            <a:avLst>
              <a:gd name="adj1" fmla="val 60341"/>
              <a:gd name="adj2" fmla="val -8333"/>
              <a:gd name="adj3" fmla="val 61124"/>
              <a:gd name="adj4" fmla="val -30420"/>
            </a:avLst>
          </a:prstGeom>
          <a:gradFill>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Rettangolo con angoli arrotondati 19">
            <a:extLst>
              <a:ext uri="{FF2B5EF4-FFF2-40B4-BE49-F238E27FC236}">
                <a16:creationId xmlns:a16="http://schemas.microsoft.com/office/drawing/2014/main" id="{6BD58721-D6E8-4337-BC18-0928492BB7EE}"/>
              </a:ext>
            </a:extLst>
          </p:cNvPr>
          <p:cNvSpPr/>
          <p:nvPr/>
        </p:nvSpPr>
        <p:spPr>
          <a:xfrm>
            <a:off x="4673598" y="4729313"/>
            <a:ext cx="2844801" cy="148787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u="sng" dirty="0">
                <a:solidFill>
                  <a:schemeClr val="tx1"/>
                </a:solidFill>
              </a:rPr>
              <a:t>Le azioni dei Comuni</a:t>
            </a:r>
          </a:p>
        </p:txBody>
      </p:sp>
      <p:sp>
        <p:nvSpPr>
          <p:cNvPr id="21" name="Rettangolo 20">
            <a:extLst>
              <a:ext uri="{FF2B5EF4-FFF2-40B4-BE49-F238E27FC236}">
                <a16:creationId xmlns:a16="http://schemas.microsoft.com/office/drawing/2014/main" id="{E16727E0-7349-4E00-AA2A-AB656667D2FA}"/>
              </a:ext>
            </a:extLst>
          </p:cNvPr>
          <p:cNvSpPr/>
          <p:nvPr/>
        </p:nvSpPr>
        <p:spPr>
          <a:xfrm>
            <a:off x="6003634" y="2967335"/>
            <a:ext cx="184731" cy="923330"/>
          </a:xfrm>
          <a:prstGeom prst="rect">
            <a:avLst/>
          </a:prstGeom>
          <a:noFill/>
        </p:spPr>
        <p:txBody>
          <a:bodyPr wrap="none" lIns="91440" tIns="45720" rIns="91440" bIns="45720">
            <a:spAutoFit/>
          </a:bodyPr>
          <a:lstStyle/>
          <a:p>
            <a:pPr algn="ctr"/>
            <a:endParaRPr lang="it-IT"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3" name="CasellaDiTesto 22">
            <a:extLst>
              <a:ext uri="{FF2B5EF4-FFF2-40B4-BE49-F238E27FC236}">
                <a16:creationId xmlns:a16="http://schemas.microsoft.com/office/drawing/2014/main" id="{FB92D025-6DD4-4B54-918D-CE9B47A4E9FB}"/>
              </a:ext>
            </a:extLst>
          </p:cNvPr>
          <p:cNvSpPr txBox="1"/>
          <p:nvPr/>
        </p:nvSpPr>
        <p:spPr>
          <a:xfrm>
            <a:off x="581191" y="1531041"/>
            <a:ext cx="2844800" cy="646331"/>
          </a:xfrm>
          <a:prstGeom prst="rect">
            <a:avLst/>
          </a:prstGeom>
          <a:noFill/>
        </p:spPr>
        <p:txBody>
          <a:bodyPr wrap="square">
            <a:spAutoFit/>
          </a:bodyPr>
          <a:lstStyle/>
          <a:p>
            <a:pPr algn="ctr"/>
            <a:r>
              <a:rPr lang="it-IT" sz="1800" b="1" cap="none" spc="0" dirty="0">
                <a:ln w="6600">
                  <a:solidFill>
                    <a:schemeClr val="accent2"/>
                  </a:solidFill>
                  <a:prstDash val="solid"/>
                </a:ln>
                <a:effectLst>
                  <a:outerShdw dist="38100" dir="2700000" algn="tl" rotWithShape="0">
                    <a:schemeClr val="accent2"/>
                  </a:outerShdw>
                </a:effectLst>
              </a:rPr>
              <a:t>Sentenze dei Tar e del Consiglio di Stato</a:t>
            </a:r>
          </a:p>
        </p:txBody>
      </p:sp>
      <p:sp>
        <p:nvSpPr>
          <p:cNvPr id="25" name="CasellaDiTesto 24">
            <a:extLst>
              <a:ext uri="{FF2B5EF4-FFF2-40B4-BE49-F238E27FC236}">
                <a16:creationId xmlns:a16="http://schemas.microsoft.com/office/drawing/2014/main" id="{6C317E6E-1CD4-435C-98BE-21C55E023C90}"/>
              </a:ext>
            </a:extLst>
          </p:cNvPr>
          <p:cNvSpPr txBox="1"/>
          <p:nvPr/>
        </p:nvSpPr>
        <p:spPr>
          <a:xfrm>
            <a:off x="558984" y="3026343"/>
            <a:ext cx="2844800" cy="646331"/>
          </a:xfrm>
          <a:prstGeom prst="rect">
            <a:avLst/>
          </a:prstGeom>
          <a:noFill/>
        </p:spPr>
        <p:txBody>
          <a:bodyPr wrap="square">
            <a:spAutoFit/>
          </a:bodyPr>
          <a:lstStyle/>
          <a:p>
            <a:pPr algn="ctr"/>
            <a:r>
              <a:rPr lang="it-IT" sz="1800" b="1" cap="none" spc="0" dirty="0">
                <a:ln w="6600">
                  <a:solidFill>
                    <a:schemeClr val="accent2"/>
                  </a:solidFill>
                  <a:prstDash val="solid"/>
                </a:ln>
                <a:effectLst>
                  <a:outerShdw dist="38100" dir="2700000" algn="tl" rotWithShape="0">
                    <a:schemeClr val="accent2"/>
                  </a:outerShdw>
                </a:effectLst>
              </a:rPr>
              <a:t>Sentenze della Corte Costituzionale</a:t>
            </a:r>
          </a:p>
        </p:txBody>
      </p:sp>
      <p:sp>
        <p:nvSpPr>
          <p:cNvPr id="27" name="CasellaDiTesto 26">
            <a:extLst>
              <a:ext uri="{FF2B5EF4-FFF2-40B4-BE49-F238E27FC236}">
                <a16:creationId xmlns:a16="http://schemas.microsoft.com/office/drawing/2014/main" id="{C39FA3E7-7A81-4D81-BCCD-48A8B972987A}"/>
              </a:ext>
            </a:extLst>
          </p:cNvPr>
          <p:cNvSpPr txBox="1"/>
          <p:nvPr/>
        </p:nvSpPr>
        <p:spPr>
          <a:xfrm>
            <a:off x="581191" y="4517459"/>
            <a:ext cx="2844800" cy="923330"/>
          </a:xfrm>
          <a:prstGeom prst="rect">
            <a:avLst/>
          </a:prstGeom>
          <a:noFill/>
        </p:spPr>
        <p:txBody>
          <a:bodyPr wrap="square">
            <a:spAutoFit/>
          </a:bodyPr>
          <a:lstStyle/>
          <a:p>
            <a:pPr algn="ctr"/>
            <a:r>
              <a:rPr lang="it-IT" sz="1800" b="1" cap="none" spc="0" dirty="0">
                <a:ln w="6600">
                  <a:solidFill>
                    <a:schemeClr val="accent2"/>
                  </a:solidFill>
                  <a:prstDash val="solid"/>
                </a:ln>
                <a:effectLst>
                  <a:outerShdw dist="38100" dir="2700000" algn="tl" rotWithShape="0">
                    <a:schemeClr val="accent2"/>
                  </a:outerShdw>
                </a:effectLst>
              </a:rPr>
              <a:t>Pronunce della Corte di Giustizia dell’Unione Europea</a:t>
            </a:r>
          </a:p>
        </p:txBody>
      </p:sp>
      <p:sp>
        <p:nvSpPr>
          <p:cNvPr id="28" name="Freccia in giù 27">
            <a:extLst>
              <a:ext uri="{FF2B5EF4-FFF2-40B4-BE49-F238E27FC236}">
                <a16:creationId xmlns:a16="http://schemas.microsoft.com/office/drawing/2014/main" id="{794654AB-F4D5-4510-B8C7-A3AA838DF758}"/>
              </a:ext>
            </a:extLst>
          </p:cNvPr>
          <p:cNvSpPr/>
          <p:nvPr/>
        </p:nvSpPr>
        <p:spPr>
          <a:xfrm>
            <a:off x="5925550" y="4243011"/>
            <a:ext cx="340895" cy="3651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 name="Freccia in giù 29">
            <a:extLst>
              <a:ext uri="{FF2B5EF4-FFF2-40B4-BE49-F238E27FC236}">
                <a16:creationId xmlns:a16="http://schemas.microsoft.com/office/drawing/2014/main" id="{653D58C4-4AEB-4DAB-8238-378E70FEA533}"/>
              </a:ext>
            </a:extLst>
          </p:cNvPr>
          <p:cNvSpPr/>
          <p:nvPr/>
        </p:nvSpPr>
        <p:spPr>
          <a:xfrm rot="1548362">
            <a:off x="6984769" y="4243010"/>
            <a:ext cx="340895" cy="3651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Freccia in giù 31">
            <a:extLst>
              <a:ext uri="{FF2B5EF4-FFF2-40B4-BE49-F238E27FC236}">
                <a16:creationId xmlns:a16="http://schemas.microsoft.com/office/drawing/2014/main" id="{91CEF8C7-41A3-48CA-9A9F-249E5BB35D59}"/>
              </a:ext>
            </a:extLst>
          </p:cNvPr>
          <p:cNvSpPr/>
          <p:nvPr/>
        </p:nvSpPr>
        <p:spPr>
          <a:xfrm rot="19798804">
            <a:off x="4935129" y="4250734"/>
            <a:ext cx="340895" cy="3651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 name="Freccia in giù 33">
            <a:extLst>
              <a:ext uri="{FF2B5EF4-FFF2-40B4-BE49-F238E27FC236}">
                <a16:creationId xmlns:a16="http://schemas.microsoft.com/office/drawing/2014/main" id="{B4DAAC2C-55BF-4556-84F6-BF31E69D279A}"/>
              </a:ext>
            </a:extLst>
          </p:cNvPr>
          <p:cNvSpPr/>
          <p:nvPr/>
        </p:nvSpPr>
        <p:spPr>
          <a:xfrm rot="5400000">
            <a:off x="7709742" y="5308004"/>
            <a:ext cx="340895" cy="3651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 name="Freccia in giù 35">
            <a:extLst>
              <a:ext uri="{FF2B5EF4-FFF2-40B4-BE49-F238E27FC236}">
                <a16:creationId xmlns:a16="http://schemas.microsoft.com/office/drawing/2014/main" id="{D7545438-81DB-4749-A6F3-EDC905E57D40}"/>
              </a:ext>
            </a:extLst>
          </p:cNvPr>
          <p:cNvSpPr/>
          <p:nvPr/>
        </p:nvSpPr>
        <p:spPr>
          <a:xfrm rot="16200000">
            <a:off x="4165850" y="5308004"/>
            <a:ext cx="340895" cy="3651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 name="Freccia in giù 37">
            <a:extLst>
              <a:ext uri="{FF2B5EF4-FFF2-40B4-BE49-F238E27FC236}">
                <a16:creationId xmlns:a16="http://schemas.microsoft.com/office/drawing/2014/main" id="{571B6503-E547-4A07-AB2E-65BFFA846899}"/>
              </a:ext>
            </a:extLst>
          </p:cNvPr>
          <p:cNvSpPr/>
          <p:nvPr/>
        </p:nvSpPr>
        <p:spPr>
          <a:xfrm rot="10800000">
            <a:off x="5925550" y="6333026"/>
            <a:ext cx="340895" cy="3651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 name="Freccia in giù 39">
            <a:extLst>
              <a:ext uri="{FF2B5EF4-FFF2-40B4-BE49-F238E27FC236}">
                <a16:creationId xmlns:a16="http://schemas.microsoft.com/office/drawing/2014/main" id="{91519E53-13F3-46B3-BDAF-D0E59CE2D1BB}"/>
              </a:ext>
            </a:extLst>
          </p:cNvPr>
          <p:cNvSpPr/>
          <p:nvPr/>
        </p:nvSpPr>
        <p:spPr>
          <a:xfrm rot="9734510">
            <a:off x="6922293" y="6341643"/>
            <a:ext cx="340895" cy="3651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 name="Freccia in giù 41">
            <a:extLst>
              <a:ext uri="{FF2B5EF4-FFF2-40B4-BE49-F238E27FC236}">
                <a16:creationId xmlns:a16="http://schemas.microsoft.com/office/drawing/2014/main" id="{54187631-B04D-4719-AC6B-838BF545A4BD}"/>
              </a:ext>
            </a:extLst>
          </p:cNvPr>
          <p:cNvSpPr/>
          <p:nvPr/>
        </p:nvSpPr>
        <p:spPr>
          <a:xfrm rot="13204299">
            <a:off x="4935128" y="6333027"/>
            <a:ext cx="340895" cy="3651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579603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44117" y="1437243"/>
            <a:ext cx="8291788" cy="289061"/>
          </a:xfrm>
          <a:custGeom>
            <a:avLst/>
            <a:gdLst/>
            <a:ahLst/>
            <a:cxnLst/>
            <a:rect l="l" t="t" r="r" b="b"/>
            <a:pathLst>
              <a:path w="9144000" h="318769">
                <a:moveTo>
                  <a:pt x="0" y="0"/>
                </a:moveTo>
                <a:lnTo>
                  <a:pt x="0" y="318516"/>
                </a:lnTo>
                <a:lnTo>
                  <a:pt x="9144000" y="318516"/>
                </a:lnTo>
                <a:lnTo>
                  <a:pt x="9144000" y="0"/>
                </a:lnTo>
                <a:lnTo>
                  <a:pt x="0" y="0"/>
                </a:lnTo>
                <a:close/>
              </a:path>
            </a:pathLst>
          </a:custGeom>
          <a:solidFill>
            <a:srgbClr val="FFFFF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632" b="0" i="0" u="none" strike="noStrike" kern="1200" cap="none" spc="0" normalizeH="0" baseline="0" noProof="0">
              <a:ln>
                <a:noFill/>
              </a:ln>
              <a:solidFill>
                <a:prstClr val="black"/>
              </a:solidFill>
              <a:effectLst/>
              <a:uLnTx/>
              <a:uFillTx/>
              <a:latin typeface="Franklin Gothic Book" panose="020B0502020104020203"/>
              <a:ea typeface="+mn-ea"/>
              <a:cs typeface="+mn-cs"/>
            </a:endParaRPr>
          </a:p>
        </p:txBody>
      </p:sp>
      <p:sp>
        <p:nvSpPr>
          <p:cNvPr id="4" name="object 4"/>
          <p:cNvSpPr/>
          <p:nvPr/>
        </p:nvSpPr>
        <p:spPr>
          <a:xfrm>
            <a:off x="2480320" y="1477319"/>
            <a:ext cx="7755701" cy="207295"/>
          </a:xfrm>
          <a:custGeom>
            <a:avLst/>
            <a:gdLst/>
            <a:ahLst/>
            <a:cxnLst/>
            <a:rect l="l" t="t" r="r" b="b"/>
            <a:pathLst>
              <a:path w="8552815" h="228600">
                <a:moveTo>
                  <a:pt x="0" y="0"/>
                </a:moveTo>
                <a:lnTo>
                  <a:pt x="0" y="228600"/>
                </a:lnTo>
                <a:lnTo>
                  <a:pt x="8552688" y="228600"/>
                </a:lnTo>
                <a:lnTo>
                  <a:pt x="8552688" y="0"/>
                </a:lnTo>
                <a:lnTo>
                  <a:pt x="0" y="0"/>
                </a:lnTo>
                <a:close/>
              </a:path>
            </a:pathLst>
          </a:custGeom>
          <a:solidFill>
            <a:srgbClr val="93B5D2"/>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632" b="0" i="0" u="none" strike="noStrike" kern="1200" cap="none" spc="0" normalizeH="0" baseline="0" noProof="0">
              <a:ln>
                <a:noFill/>
              </a:ln>
              <a:solidFill>
                <a:prstClr val="black"/>
              </a:solidFill>
              <a:effectLst/>
              <a:uLnTx/>
              <a:uFillTx/>
              <a:latin typeface="Franklin Gothic Book" panose="020B0502020104020203"/>
              <a:ea typeface="+mn-ea"/>
              <a:cs typeface="+mn-cs"/>
            </a:endParaRPr>
          </a:p>
        </p:txBody>
      </p:sp>
      <p:sp>
        <p:nvSpPr>
          <p:cNvPr id="5" name="object 5"/>
          <p:cNvSpPr txBox="1">
            <a:spLocks noGrp="1"/>
          </p:cNvSpPr>
          <p:nvPr>
            <p:ph type="title"/>
          </p:nvPr>
        </p:nvSpPr>
        <p:spPr>
          <a:xfrm>
            <a:off x="4601173" y="758132"/>
            <a:ext cx="3190035" cy="401796"/>
          </a:xfrm>
          <a:prstGeom prst="rect">
            <a:avLst/>
          </a:prstGeom>
        </p:spPr>
        <p:txBody>
          <a:bodyPr vert="horz" wrap="square" lIns="0" tIns="10941" rIns="0" bIns="0" rtlCol="0" anchor="b">
            <a:spAutoFit/>
          </a:bodyPr>
          <a:lstStyle/>
          <a:p>
            <a:pPr marL="11516">
              <a:spcBef>
                <a:spcPts val="86"/>
              </a:spcBef>
            </a:pPr>
            <a:r>
              <a:rPr sz="2539" spc="-5" dirty="0"/>
              <a:t>I SOGGETTI</a:t>
            </a:r>
            <a:r>
              <a:rPr sz="2539" spc="-63" dirty="0"/>
              <a:t> </a:t>
            </a:r>
            <a:r>
              <a:rPr sz="2539" spc="-23" dirty="0"/>
              <a:t>COINVOLTI</a:t>
            </a:r>
            <a:endParaRPr sz="2539"/>
          </a:p>
        </p:txBody>
      </p:sp>
      <p:sp>
        <p:nvSpPr>
          <p:cNvPr id="6" name="object 6"/>
          <p:cNvSpPr txBox="1"/>
          <p:nvPr/>
        </p:nvSpPr>
        <p:spPr>
          <a:xfrm>
            <a:off x="2571068" y="1778127"/>
            <a:ext cx="7251284" cy="416355"/>
          </a:xfrm>
          <a:prstGeom prst="rect">
            <a:avLst/>
          </a:prstGeom>
        </p:spPr>
        <p:txBody>
          <a:bodyPr vert="horz" wrap="square" lIns="0" tIns="11516" rIns="0" bIns="0" rtlCol="0">
            <a:spAutoFit/>
          </a:bodyPr>
          <a:lstStyle/>
          <a:p>
            <a:pPr marL="11516" marR="0" lvl="0" indent="0" algn="l" defTabSz="914400" rtl="0" eaLnBrk="1" fontAlgn="auto" latinLnBrk="0" hangingPunct="1">
              <a:lnSpc>
                <a:spcPct val="100000"/>
              </a:lnSpc>
              <a:spcBef>
                <a:spcPts val="91"/>
              </a:spcBef>
              <a:spcAft>
                <a:spcPts val="0"/>
              </a:spcAft>
              <a:buClrTx/>
              <a:buSzTx/>
              <a:buFontTx/>
              <a:buNone/>
              <a:tabLst>
                <a:tab pos="402497" algn="l"/>
                <a:tab pos="2139740" algn="l"/>
                <a:tab pos="4030150" algn="l"/>
                <a:tab pos="5169118" algn="l"/>
                <a:tab pos="6939759" algn="l"/>
              </a:tabLst>
              <a:defRPr/>
            </a:pP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I	</a:t>
            </a:r>
            <a:r>
              <a:rPr kumimoji="0" sz="2630" b="1" i="0" u="none" strike="noStrike" kern="1200" cap="none" spc="-5" normalizeH="0" baseline="0" noProof="0" dirty="0">
                <a:ln>
                  <a:noFill/>
                </a:ln>
                <a:solidFill>
                  <a:srgbClr val="FF0000"/>
                </a:solidFill>
                <a:effectLst/>
                <a:uLnTx/>
                <a:uFillTx/>
                <a:latin typeface="Tw Cen MT" panose="020B0602020104020603"/>
                <a:ea typeface="+mn-ea"/>
                <a:cs typeface="Tw Cen MT" panose="020B0602020104020603"/>
              </a:rPr>
              <a:t>SO</a:t>
            </a:r>
            <a:r>
              <a:rPr kumimoji="0" sz="2630" b="1" i="0" u="none" strike="noStrike" kern="1200" cap="none" spc="-9" normalizeH="0" baseline="0" noProof="0" dirty="0">
                <a:ln>
                  <a:noFill/>
                </a:ln>
                <a:solidFill>
                  <a:srgbClr val="FF0000"/>
                </a:solidFill>
                <a:effectLst/>
                <a:uLnTx/>
                <a:uFillTx/>
                <a:latin typeface="Tw Cen MT" panose="020B0602020104020603"/>
                <a:ea typeface="+mn-ea"/>
                <a:cs typeface="Tw Cen MT" panose="020B0602020104020603"/>
              </a:rPr>
              <a:t>G</a:t>
            </a:r>
            <a:r>
              <a:rPr kumimoji="0" sz="2630" b="1" i="0" u="none" strike="noStrike" kern="1200" cap="none" spc="5" normalizeH="0" baseline="0" noProof="0" dirty="0">
                <a:ln>
                  <a:noFill/>
                </a:ln>
                <a:solidFill>
                  <a:srgbClr val="FF0000"/>
                </a:solidFill>
                <a:effectLst/>
                <a:uLnTx/>
                <a:uFillTx/>
                <a:latin typeface="Tw Cen MT" panose="020B0602020104020603"/>
                <a:ea typeface="+mn-ea"/>
                <a:cs typeface="Tw Cen MT" panose="020B0602020104020603"/>
              </a:rPr>
              <a:t>G</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ET</a:t>
            </a:r>
            <a:r>
              <a:rPr kumimoji="0" sz="2630" b="1" i="0" u="none" strike="noStrike" kern="1200" cap="none" spc="-14" normalizeH="0" baseline="0" noProof="0" dirty="0">
                <a:ln>
                  <a:noFill/>
                </a:ln>
                <a:solidFill>
                  <a:srgbClr val="FF0000"/>
                </a:solidFill>
                <a:effectLst/>
                <a:uLnTx/>
                <a:uFillTx/>
                <a:latin typeface="Tw Cen MT" panose="020B0602020104020603"/>
                <a:ea typeface="+mn-ea"/>
                <a:cs typeface="Tw Cen MT" panose="020B0602020104020603"/>
              </a:rPr>
              <a:t>T</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I	</a:t>
            </a:r>
            <a:r>
              <a:rPr kumimoji="0" sz="2630" b="1" i="0" u="none" strike="noStrike" kern="1200" cap="none" spc="-5" normalizeH="0" baseline="0" noProof="0" dirty="0">
                <a:ln>
                  <a:noFill/>
                </a:ln>
                <a:solidFill>
                  <a:srgbClr val="FF0000"/>
                </a:solidFill>
                <a:effectLst/>
                <a:uLnTx/>
                <a:uFillTx/>
                <a:latin typeface="Tw Cen MT" panose="020B0602020104020603"/>
                <a:ea typeface="+mn-ea"/>
                <a:cs typeface="Tw Cen MT" panose="020B0602020104020603"/>
              </a:rPr>
              <a:t>CO</a:t>
            </a:r>
            <a:r>
              <a:rPr kumimoji="0" sz="2630" b="1" i="0" u="none" strike="noStrike" kern="1200" cap="none" spc="-9" normalizeH="0" baseline="0" noProof="0" dirty="0">
                <a:ln>
                  <a:noFill/>
                </a:ln>
                <a:solidFill>
                  <a:srgbClr val="FF0000"/>
                </a:solidFill>
                <a:effectLst/>
                <a:uLnTx/>
                <a:uFillTx/>
                <a:latin typeface="Tw Cen MT" panose="020B0602020104020603"/>
                <a:ea typeface="+mn-ea"/>
                <a:cs typeface="Tw Cen MT" panose="020B0602020104020603"/>
              </a:rPr>
              <a:t>IN</a:t>
            </a:r>
            <a:r>
              <a:rPr kumimoji="0" sz="2630" b="1" i="0" u="none" strike="noStrike" kern="1200" cap="none" spc="-73" normalizeH="0" baseline="0" noProof="0" dirty="0">
                <a:ln>
                  <a:noFill/>
                </a:ln>
                <a:solidFill>
                  <a:srgbClr val="FF0000"/>
                </a:solidFill>
                <a:effectLst/>
                <a:uLnTx/>
                <a:uFillTx/>
                <a:latin typeface="Tw Cen MT" panose="020B0602020104020603"/>
                <a:ea typeface="+mn-ea"/>
                <a:cs typeface="Tw Cen MT" panose="020B0602020104020603"/>
              </a:rPr>
              <a:t>V</a:t>
            </a:r>
            <a:r>
              <a:rPr kumimoji="0" sz="2630" b="1" i="0" u="none" strike="noStrike" kern="1200" cap="none" spc="-5" normalizeH="0" baseline="0" noProof="0" dirty="0">
                <a:ln>
                  <a:noFill/>
                </a:ln>
                <a:solidFill>
                  <a:srgbClr val="FF0000"/>
                </a:solidFill>
                <a:effectLst/>
                <a:uLnTx/>
                <a:uFillTx/>
                <a:latin typeface="Tw Cen MT" panose="020B0602020104020603"/>
                <a:ea typeface="+mn-ea"/>
                <a:cs typeface="Tw Cen MT" panose="020B0602020104020603"/>
              </a:rPr>
              <a:t>O</a:t>
            </a:r>
            <a:r>
              <a:rPr kumimoji="0" sz="2630" b="1" i="0" u="none" strike="noStrike" kern="1200" cap="none" spc="-82" normalizeH="0" baseline="0" noProof="0" dirty="0">
                <a:ln>
                  <a:noFill/>
                </a:ln>
                <a:solidFill>
                  <a:srgbClr val="FF0000"/>
                </a:solidFill>
                <a:effectLst/>
                <a:uLnTx/>
                <a:uFillTx/>
                <a:latin typeface="Tw Cen MT" panose="020B0602020104020603"/>
                <a:ea typeface="+mn-ea"/>
                <a:cs typeface="Tw Cen MT" panose="020B0602020104020603"/>
              </a:rPr>
              <a:t>L</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TI	</a:t>
            </a:r>
            <a:r>
              <a:rPr kumimoji="0" sz="2630" b="1" i="0" u="none" strike="noStrike" kern="1200" cap="none" spc="-9" normalizeH="0" baseline="0" noProof="0" dirty="0">
                <a:ln>
                  <a:noFill/>
                </a:ln>
                <a:solidFill>
                  <a:srgbClr val="FF0000"/>
                </a:solidFill>
                <a:effectLst/>
                <a:uLnTx/>
                <a:uFillTx/>
                <a:latin typeface="Tw Cen MT" panose="020B0602020104020603"/>
                <a:ea typeface="+mn-ea"/>
                <a:cs typeface="Tw Cen MT" panose="020B0602020104020603"/>
              </a:rPr>
              <a:t>N</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E</a:t>
            </a:r>
            <a:r>
              <a:rPr kumimoji="0" sz="2630" b="1" i="0" u="none" strike="noStrike" kern="1200" cap="none" spc="-5" normalizeH="0" baseline="0" noProof="0" dirty="0">
                <a:ln>
                  <a:noFill/>
                </a:ln>
                <a:solidFill>
                  <a:srgbClr val="FF0000"/>
                </a:solidFill>
                <a:effectLst/>
                <a:uLnTx/>
                <a:uFillTx/>
                <a:latin typeface="Tw Cen MT" panose="020B0602020104020603"/>
                <a:ea typeface="+mn-ea"/>
                <a:cs typeface="Tw Cen MT" panose="020B0602020104020603"/>
              </a:rPr>
              <a:t>LL</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E	</a:t>
            </a:r>
            <a:r>
              <a:rPr kumimoji="0" sz="2630" b="1" i="0" u="none" strike="noStrike" kern="1200" cap="none" spc="5" normalizeH="0" baseline="0" noProof="0" dirty="0">
                <a:ln>
                  <a:noFill/>
                </a:ln>
                <a:solidFill>
                  <a:srgbClr val="FF0000"/>
                </a:solidFill>
                <a:effectLst/>
                <a:uLnTx/>
                <a:uFillTx/>
                <a:latin typeface="Tw Cen MT" panose="020B0602020104020603"/>
                <a:ea typeface="+mn-ea"/>
                <a:cs typeface="Tw Cen MT" panose="020B0602020104020603"/>
              </a:rPr>
              <a:t>P</a:t>
            </a:r>
            <a:r>
              <a:rPr kumimoji="0" sz="2630" b="1" i="0" u="none" strike="noStrike" kern="1200" cap="none" spc="-5" normalizeH="0" baseline="0" noProof="0" dirty="0">
                <a:ln>
                  <a:noFill/>
                </a:ln>
                <a:solidFill>
                  <a:srgbClr val="FF0000"/>
                </a:solidFill>
                <a:effectLst/>
                <a:uLnTx/>
                <a:uFillTx/>
                <a:latin typeface="Tw Cen MT" panose="020B0602020104020603"/>
                <a:ea typeface="+mn-ea"/>
                <a:cs typeface="Tw Cen MT" panose="020B0602020104020603"/>
              </a:rPr>
              <a:t>OL</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ITI</a:t>
            </a:r>
            <a:r>
              <a:rPr kumimoji="0" sz="2630" b="1" i="0" u="none" strike="noStrike" kern="1200" cap="none" spc="-14" normalizeH="0" baseline="0" noProof="0" dirty="0">
                <a:ln>
                  <a:noFill/>
                </a:ln>
                <a:solidFill>
                  <a:srgbClr val="FF0000"/>
                </a:solidFill>
                <a:effectLst/>
                <a:uLnTx/>
                <a:uFillTx/>
                <a:latin typeface="Tw Cen MT" panose="020B0602020104020603"/>
                <a:ea typeface="+mn-ea"/>
                <a:cs typeface="Tw Cen MT" panose="020B0602020104020603"/>
              </a:rPr>
              <a:t>C</a:t>
            </a:r>
            <a:r>
              <a:rPr kumimoji="0" sz="2630" b="1" i="0" u="none" strike="noStrike" kern="1200" cap="none" spc="-9" normalizeH="0" baseline="0" noProof="0" dirty="0">
                <a:ln>
                  <a:noFill/>
                </a:ln>
                <a:solidFill>
                  <a:srgbClr val="FF0000"/>
                </a:solidFill>
                <a:effectLst/>
                <a:uLnTx/>
                <a:uFillTx/>
                <a:latin typeface="Tw Cen MT" panose="020B0602020104020603"/>
                <a:ea typeface="+mn-ea"/>
                <a:cs typeface="Tw Cen MT" panose="020B0602020104020603"/>
              </a:rPr>
              <a:t>H</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E	</a:t>
            </a:r>
            <a:r>
              <a:rPr kumimoji="0" sz="2630" b="1" i="0" u="none" strike="noStrike" kern="1200" cap="none" spc="5" normalizeH="0" baseline="0" noProof="0" dirty="0">
                <a:ln>
                  <a:noFill/>
                </a:ln>
                <a:solidFill>
                  <a:srgbClr val="FF0000"/>
                </a:solidFill>
                <a:effectLst/>
                <a:uLnTx/>
                <a:uFillTx/>
                <a:latin typeface="Tw Cen MT" panose="020B0602020104020603"/>
                <a:ea typeface="+mn-ea"/>
                <a:cs typeface="Tw Cen MT" panose="020B0602020104020603"/>
              </a:rPr>
              <a:t>D</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I</a:t>
            </a:r>
            <a:endParaRPr kumimoji="0" sz="2630" b="0" i="0" u="none" strike="noStrike" kern="1200" cap="none" spc="0" normalizeH="0" baseline="0" noProof="0">
              <a:ln>
                <a:noFill/>
              </a:ln>
              <a:solidFill>
                <a:prstClr val="black"/>
              </a:solidFill>
              <a:effectLst/>
              <a:uLnTx/>
              <a:uFillTx/>
              <a:latin typeface="Tw Cen MT" panose="020B0602020104020603"/>
              <a:ea typeface="+mn-ea"/>
              <a:cs typeface="Tw Cen MT" panose="020B0602020104020603"/>
            </a:endParaRPr>
          </a:p>
        </p:txBody>
      </p:sp>
      <p:sp>
        <p:nvSpPr>
          <p:cNvPr id="7" name="object 7"/>
          <p:cNvSpPr txBox="1"/>
          <p:nvPr/>
        </p:nvSpPr>
        <p:spPr>
          <a:xfrm>
            <a:off x="2571068" y="2178896"/>
            <a:ext cx="3590229" cy="821081"/>
          </a:xfrm>
          <a:prstGeom prst="rect">
            <a:avLst/>
          </a:prstGeom>
        </p:spPr>
        <p:txBody>
          <a:bodyPr vert="horz" wrap="square" lIns="0" tIns="11516" rIns="0" bIns="0" rtlCol="0">
            <a:spAutoFit/>
          </a:bodyPr>
          <a:lstStyle/>
          <a:p>
            <a:pPr marL="11516" marR="4607" lvl="0" indent="0" algn="l" defTabSz="914400" rtl="0" eaLnBrk="1" fontAlgn="auto" latinLnBrk="0" hangingPunct="1">
              <a:lnSpc>
                <a:spcPct val="100000"/>
              </a:lnSpc>
              <a:spcBef>
                <a:spcPts val="91"/>
              </a:spcBef>
              <a:spcAft>
                <a:spcPts val="0"/>
              </a:spcAft>
              <a:buClrTx/>
              <a:buSzTx/>
              <a:buFontTx/>
              <a:buNone/>
              <a:tabLst>
                <a:tab pos="2223809" algn="l"/>
                <a:tab pos="2900971" algn="l"/>
              </a:tabLst>
              <a:defRPr/>
            </a:pPr>
            <a:r>
              <a:rPr kumimoji="0" sz="2630" b="1" i="0" u="none" strike="noStrike" kern="1200" cap="none" spc="-5" normalizeH="0" baseline="0" noProof="0" dirty="0">
                <a:ln>
                  <a:noFill/>
                </a:ln>
                <a:solidFill>
                  <a:srgbClr val="FF0000"/>
                </a:solidFill>
                <a:effectLst/>
                <a:uLnTx/>
                <a:uFillTx/>
                <a:latin typeface="Tw Cen MT" panose="020B0602020104020603"/>
                <a:ea typeface="+mn-ea"/>
                <a:cs typeface="Tw Cen MT" panose="020B0602020104020603"/>
              </a:rPr>
              <a:t>PR</a:t>
            </a:r>
            <a:r>
              <a:rPr kumimoji="0" sz="2630" b="1" i="0" u="none" strike="noStrike" kern="1200" cap="none" spc="-14" normalizeH="0" baseline="0" noProof="0" dirty="0">
                <a:ln>
                  <a:noFill/>
                </a:ln>
                <a:solidFill>
                  <a:srgbClr val="FF0000"/>
                </a:solidFill>
                <a:effectLst/>
                <a:uLnTx/>
                <a:uFillTx/>
                <a:latin typeface="Tw Cen MT" panose="020B0602020104020603"/>
                <a:ea typeface="+mn-ea"/>
                <a:cs typeface="Tw Cen MT" panose="020B0602020104020603"/>
              </a:rPr>
              <a:t>E</a:t>
            </a:r>
            <a:r>
              <a:rPr kumimoji="0" sz="2630" b="1" i="0" u="none" strike="noStrike" kern="1200" cap="none" spc="5" normalizeH="0" baseline="0" noProof="0" dirty="0">
                <a:ln>
                  <a:noFill/>
                </a:ln>
                <a:solidFill>
                  <a:srgbClr val="FF0000"/>
                </a:solidFill>
                <a:effectLst/>
                <a:uLnTx/>
                <a:uFillTx/>
                <a:latin typeface="Tw Cen MT" panose="020B0602020104020603"/>
                <a:ea typeface="+mn-ea"/>
                <a:cs typeface="Tw Cen MT" panose="020B0602020104020603"/>
              </a:rPr>
              <a:t>V</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E</a:t>
            </a:r>
            <a:r>
              <a:rPr kumimoji="0" sz="2630" b="1" i="0" u="none" strike="noStrike" kern="1200" cap="none" spc="-9" normalizeH="0" baseline="0" noProof="0" dirty="0">
                <a:ln>
                  <a:noFill/>
                </a:ln>
                <a:solidFill>
                  <a:srgbClr val="FF0000"/>
                </a:solidFill>
                <a:effectLst/>
                <a:uLnTx/>
                <a:uFillTx/>
                <a:latin typeface="Tw Cen MT" panose="020B0602020104020603"/>
                <a:ea typeface="+mn-ea"/>
                <a:cs typeface="Tw Cen MT" panose="020B0602020104020603"/>
              </a:rPr>
              <a:t>N</a:t>
            </a:r>
            <a:r>
              <a:rPr kumimoji="0" sz="2630" b="1" i="0" u="none" strike="noStrike" kern="1200" cap="none" spc="-5" normalizeH="0" baseline="0" noProof="0" dirty="0">
                <a:ln>
                  <a:noFill/>
                </a:ln>
                <a:solidFill>
                  <a:srgbClr val="FF0000"/>
                </a:solidFill>
                <a:effectLst/>
                <a:uLnTx/>
                <a:uFillTx/>
                <a:latin typeface="Tw Cen MT" panose="020B0602020104020603"/>
                <a:ea typeface="+mn-ea"/>
                <a:cs typeface="Tw Cen MT" panose="020B0602020104020603"/>
              </a:rPr>
              <a:t>Z</a:t>
            </a:r>
            <a:r>
              <a:rPr kumimoji="0" sz="2630" b="1" i="0" u="none" strike="noStrike" kern="1200" cap="none" spc="-9" normalizeH="0" baseline="0" noProof="0" dirty="0">
                <a:ln>
                  <a:noFill/>
                </a:ln>
                <a:solidFill>
                  <a:srgbClr val="FF0000"/>
                </a:solidFill>
                <a:effectLst/>
                <a:uLnTx/>
                <a:uFillTx/>
                <a:latin typeface="Tw Cen MT" panose="020B0602020104020603"/>
                <a:ea typeface="+mn-ea"/>
                <a:cs typeface="Tw Cen MT" panose="020B0602020104020603"/>
              </a:rPr>
              <a:t>I</a:t>
            </a:r>
            <a:r>
              <a:rPr kumimoji="0" sz="2630" b="1" i="0" u="none" strike="noStrike" kern="1200" cap="none" spc="-5" normalizeH="0" baseline="0" noProof="0" dirty="0">
                <a:ln>
                  <a:noFill/>
                </a:ln>
                <a:solidFill>
                  <a:srgbClr val="FF0000"/>
                </a:solidFill>
                <a:effectLst/>
                <a:uLnTx/>
                <a:uFillTx/>
                <a:latin typeface="Tw Cen MT" panose="020B0602020104020603"/>
                <a:ea typeface="+mn-ea"/>
                <a:cs typeface="Tw Cen MT" panose="020B0602020104020603"/>
              </a:rPr>
              <a:t>O</a:t>
            </a:r>
            <a:r>
              <a:rPr kumimoji="0" sz="2630" b="1" i="0" u="none" strike="noStrike" kern="1200" cap="none" spc="-9" normalizeH="0" baseline="0" noProof="0" dirty="0">
                <a:ln>
                  <a:noFill/>
                </a:ln>
                <a:solidFill>
                  <a:srgbClr val="FF0000"/>
                </a:solidFill>
                <a:effectLst/>
                <a:uLnTx/>
                <a:uFillTx/>
                <a:latin typeface="Tw Cen MT" panose="020B0602020104020603"/>
                <a:ea typeface="+mn-ea"/>
                <a:cs typeface="Tw Cen MT" panose="020B0602020104020603"/>
              </a:rPr>
              <a:t>N</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E	</a:t>
            </a:r>
            <a:r>
              <a:rPr kumimoji="0" sz="2630" b="1" i="0" u="none" strike="noStrike" kern="1200" cap="none" spc="5" normalizeH="0" baseline="0" noProof="0" dirty="0">
                <a:ln>
                  <a:noFill/>
                </a:ln>
                <a:solidFill>
                  <a:srgbClr val="FF0000"/>
                </a:solidFill>
                <a:effectLst/>
                <a:uLnTx/>
                <a:uFillTx/>
                <a:latin typeface="Tw Cen MT" panose="020B0602020104020603"/>
                <a:ea typeface="+mn-ea"/>
                <a:cs typeface="Tw Cen MT" panose="020B0602020104020603"/>
              </a:rPr>
              <a:t>D</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EL	</a:t>
            </a:r>
            <a:r>
              <a:rPr kumimoji="0" sz="2630" b="1" i="0" u="none" strike="noStrike" kern="1200" cap="none" spc="5" normalizeH="0" baseline="0" noProof="0" dirty="0">
                <a:ln>
                  <a:noFill/>
                </a:ln>
                <a:solidFill>
                  <a:srgbClr val="FF0000"/>
                </a:solidFill>
                <a:effectLst/>
                <a:uLnTx/>
                <a:uFillTx/>
                <a:latin typeface="Tw Cen MT" panose="020B0602020104020603"/>
                <a:ea typeface="+mn-ea"/>
                <a:cs typeface="Tw Cen MT" panose="020B0602020104020603"/>
              </a:rPr>
              <a:t>G</a:t>
            </a:r>
            <a:r>
              <a:rPr kumimoji="0" sz="2630" b="1" i="0" u="none" strike="noStrike" kern="1200" cap="none" spc="-9" normalizeH="0" baseline="0" noProof="0" dirty="0">
                <a:ln>
                  <a:noFill/>
                </a:ln>
                <a:solidFill>
                  <a:srgbClr val="FF0000"/>
                </a:solidFill>
                <a:effectLst/>
                <a:uLnTx/>
                <a:uFillTx/>
                <a:latin typeface="Tw Cen MT" panose="020B0602020104020603"/>
                <a:ea typeface="+mn-ea"/>
                <a:cs typeface="Tw Cen MT" panose="020B0602020104020603"/>
              </a:rPr>
              <a:t>A</a:t>
            </a:r>
            <a:r>
              <a:rPr kumimoji="0" sz="2630" b="1" i="0" u="none" strike="noStrike" kern="1200" cap="none" spc="-376" normalizeH="0" baseline="0" noProof="0" dirty="0">
                <a:ln>
                  <a:noFill/>
                </a:ln>
                <a:solidFill>
                  <a:srgbClr val="FF0000"/>
                </a:solidFill>
                <a:effectLst/>
                <a:uLnTx/>
                <a:uFillTx/>
                <a:latin typeface="Tw Cen MT" panose="020B0602020104020603"/>
                <a:ea typeface="+mn-ea"/>
                <a:cs typeface="Tw Cen MT" panose="020B0602020104020603"/>
              </a:rPr>
              <a:t>P</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  </a:t>
            </a:r>
            <a:r>
              <a:rPr kumimoji="0" sz="2630" b="1" i="0" u="none" strike="noStrike" kern="1200" cap="none" spc="-23" normalizeH="0" baseline="0" noProof="0" dirty="0">
                <a:ln>
                  <a:noFill/>
                </a:ln>
                <a:solidFill>
                  <a:srgbClr val="FF0000"/>
                </a:solidFill>
                <a:effectLst/>
                <a:uLnTx/>
                <a:uFillTx/>
                <a:latin typeface="Tw Cen MT" panose="020B0602020104020603"/>
                <a:ea typeface="+mn-ea"/>
                <a:cs typeface="Tw Cen MT" panose="020B0602020104020603"/>
              </a:rPr>
              <a:t>DELINEATE </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NELLA</a:t>
            </a:r>
            <a:r>
              <a:rPr kumimoji="0" sz="2630" b="1" i="0" u="none" strike="noStrike" kern="1200" cap="none" spc="-27" normalizeH="0" baseline="0" noProof="0" dirty="0">
                <a:ln>
                  <a:noFill/>
                </a:ln>
                <a:solidFill>
                  <a:srgbClr val="FF0000"/>
                </a:solidFill>
                <a:effectLst/>
                <a:uLnTx/>
                <a:uFillTx/>
                <a:latin typeface="Tw Cen MT" panose="020B0602020104020603"/>
                <a:ea typeface="+mn-ea"/>
                <a:cs typeface="Tw Cen MT" panose="020B0602020104020603"/>
              </a:rPr>
              <a:t> </a:t>
            </a:r>
            <a:r>
              <a:rPr kumimoji="0" sz="2630" b="1" i="0" u="none" strike="noStrike" kern="1200" cap="none" spc="-5" normalizeH="0" baseline="0" noProof="0" dirty="0">
                <a:ln>
                  <a:noFill/>
                </a:ln>
                <a:solidFill>
                  <a:srgbClr val="FF0000"/>
                </a:solidFill>
                <a:effectLst/>
                <a:uLnTx/>
                <a:uFillTx/>
                <a:latin typeface="Tw Cen MT" panose="020B0602020104020603"/>
                <a:ea typeface="+mn-ea"/>
                <a:cs typeface="Tw Cen MT" panose="020B0602020104020603"/>
              </a:rPr>
              <a:t>L.R.</a:t>
            </a:r>
            <a:endParaRPr kumimoji="0" sz="2630" b="0" i="0" u="none" strike="noStrike" kern="1200" cap="none" spc="0" normalizeH="0" baseline="0" noProof="0" dirty="0">
              <a:ln>
                <a:noFill/>
              </a:ln>
              <a:solidFill>
                <a:prstClr val="black"/>
              </a:solidFill>
              <a:effectLst/>
              <a:uLnTx/>
              <a:uFillTx/>
              <a:latin typeface="Tw Cen MT" panose="020B0602020104020603"/>
              <a:ea typeface="+mn-ea"/>
              <a:cs typeface="Tw Cen MT" panose="020B0602020104020603"/>
            </a:endParaRPr>
          </a:p>
        </p:txBody>
      </p:sp>
      <p:sp>
        <p:nvSpPr>
          <p:cNvPr id="8" name="object 8"/>
          <p:cNvSpPr txBox="1"/>
          <p:nvPr/>
        </p:nvSpPr>
        <p:spPr>
          <a:xfrm>
            <a:off x="6159289" y="2178896"/>
            <a:ext cx="3875310" cy="821081"/>
          </a:xfrm>
          <a:prstGeom prst="rect">
            <a:avLst/>
          </a:prstGeom>
        </p:spPr>
        <p:txBody>
          <a:bodyPr vert="horz" wrap="square" lIns="0" tIns="11516" rIns="0" bIns="0" rtlCol="0">
            <a:spAutoFit/>
          </a:bodyPr>
          <a:lstStyle/>
          <a:p>
            <a:pPr marL="11516" marR="4607" lvl="0" indent="302304" algn="l" defTabSz="914400" rtl="0" eaLnBrk="1" fontAlgn="auto" latinLnBrk="0" hangingPunct="1">
              <a:lnSpc>
                <a:spcPct val="100000"/>
              </a:lnSpc>
              <a:spcBef>
                <a:spcPts val="91"/>
              </a:spcBef>
              <a:spcAft>
                <a:spcPts val="0"/>
              </a:spcAft>
              <a:buClrTx/>
              <a:buSzTx/>
              <a:buFontTx/>
              <a:buNone/>
              <a:tabLst>
                <a:tab pos="636855" algn="l"/>
                <a:tab pos="1616897" algn="l"/>
                <a:tab pos="3104235" algn="l"/>
              </a:tabLst>
              <a:defRPr/>
            </a:pP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E	</a:t>
            </a:r>
            <a:r>
              <a:rPr kumimoji="0" sz="2630" b="1" i="0" u="none" strike="noStrike" kern="1200" cap="none" spc="5" normalizeH="0" baseline="0" noProof="0" dirty="0">
                <a:ln>
                  <a:noFill/>
                </a:ln>
                <a:solidFill>
                  <a:srgbClr val="FF0000"/>
                </a:solidFill>
                <a:effectLst/>
                <a:uLnTx/>
                <a:uFillTx/>
                <a:latin typeface="Tw Cen MT" panose="020B0602020104020603"/>
                <a:ea typeface="+mn-ea"/>
                <a:cs typeface="Tw Cen MT" panose="020B0602020104020603"/>
              </a:rPr>
              <a:t>D</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E</a:t>
            </a:r>
            <a:r>
              <a:rPr kumimoji="0" sz="2630" b="1" i="0" u="none" strike="noStrike" kern="1200" cap="none" spc="-5" normalizeH="0" baseline="0" noProof="0" dirty="0">
                <a:ln>
                  <a:noFill/>
                </a:ln>
                <a:solidFill>
                  <a:srgbClr val="FF0000"/>
                </a:solidFill>
                <a:effectLst/>
                <a:uLnTx/>
                <a:uFillTx/>
                <a:latin typeface="Tw Cen MT" panose="020B0602020104020603"/>
                <a:ea typeface="+mn-ea"/>
                <a:cs typeface="Tw Cen MT" panose="020B0602020104020603"/>
              </a:rPr>
              <a:t>LL</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E	</a:t>
            </a:r>
            <a:r>
              <a:rPr kumimoji="0" sz="2630" b="1" i="0" u="none" strike="noStrike" kern="1200" cap="none" spc="-14" normalizeH="0" baseline="0" noProof="0" dirty="0">
                <a:ln>
                  <a:noFill/>
                </a:ln>
                <a:solidFill>
                  <a:srgbClr val="FF0000"/>
                </a:solidFill>
                <a:effectLst/>
                <a:uLnTx/>
                <a:uFillTx/>
                <a:latin typeface="Tw Cen MT" panose="020B0602020104020603"/>
                <a:ea typeface="+mn-ea"/>
                <a:cs typeface="Tw Cen MT" panose="020B0602020104020603"/>
              </a:rPr>
              <a:t>F</a:t>
            </a:r>
            <a:r>
              <a:rPr kumimoji="0" sz="2630" b="1" i="0" u="none" strike="noStrike" kern="1200" cap="none" spc="-9" normalizeH="0" baseline="0" noProof="0" dirty="0">
                <a:ln>
                  <a:noFill/>
                </a:ln>
                <a:solidFill>
                  <a:srgbClr val="FF0000"/>
                </a:solidFill>
                <a:effectLst/>
                <a:uLnTx/>
                <a:uFillTx/>
                <a:latin typeface="Tw Cen MT" panose="020B0602020104020603"/>
                <a:ea typeface="+mn-ea"/>
                <a:cs typeface="Tw Cen MT" panose="020B0602020104020603"/>
              </a:rPr>
              <a:t>INA</a:t>
            </a:r>
            <a:r>
              <a:rPr kumimoji="0" sz="2630" b="1" i="0" u="none" strike="noStrike" kern="1200" cap="none" spc="-5" normalizeH="0" baseline="0" noProof="0" dirty="0">
                <a:ln>
                  <a:noFill/>
                </a:ln>
                <a:solidFill>
                  <a:srgbClr val="FF0000"/>
                </a:solidFill>
                <a:effectLst/>
                <a:uLnTx/>
                <a:uFillTx/>
                <a:latin typeface="Tw Cen MT" panose="020B0602020104020603"/>
                <a:ea typeface="+mn-ea"/>
                <a:cs typeface="Tw Cen MT" panose="020B0602020104020603"/>
              </a:rPr>
              <a:t>L</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ITÀ	</a:t>
            </a:r>
            <a:r>
              <a:rPr kumimoji="0" sz="2630" b="1" i="0" u="none" strike="noStrike" kern="1200" cap="none" spc="-9" normalizeH="0" baseline="0" noProof="0" dirty="0">
                <a:ln>
                  <a:noFill/>
                </a:ln>
                <a:solidFill>
                  <a:srgbClr val="FF0000"/>
                </a:solidFill>
                <a:effectLst/>
                <a:uLnTx/>
                <a:uFillTx/>
                <a:latin typeface="Tw Cen MT" panose="020B0602020104020603"/>
                <a:ea typeface="+mn-ea"/>
                <a:cs typeface="Tw Cen MT" panose="020B0602020104020603"/>
              </a:rPr>
              <a:t>G</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IÀ  8/13</a:t>
            </a:r>
            <a:r>
              <a:rPr kumimoji="0" sz="2630" b="1" i="0" u="none" strike="noStrike" kern="1200" cap="none" spc="304" normalizeH="0" baseline="0" noProof="0" dirty="0">
                <a:ln>
                  <a:noFill/>
                </a:ln>
                <a:solidFill>
                  <a:srgbClr val="FF0000"/>
                </a:solidFill>
                <a:effectLst/>
                <a:uLnTx/>
                <a:uFillTx/>
                <a:latin typeface="Tw Cen MT" panose="020B0602020104020603"/>
                <a:ea typeface="+mn-ea"/>
                <a:cs typeface="Tw Cen MT" panose="020B0602020104020603"/>
              </a:rPr>
              <a:t> </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a:t>
            </a:r>
            <a:r>
              <a:rPr kumimoji="0" sz="2630" b="1" i="0" u="none" strike="noStrike" kern="1200" cap="none" spc="308" normalizeH="0" baseline="0" noProof="0" dirty="0">
                <a:ln>
                  <a:noFill/>
                </a:ln>
                <a:solidFill>
                  <a:srgbClr val="FF0000"/>
                </a:solidFill>
                <a:effectLst/>
                <a:uLnTx/>
                <a:uFillTx/>
                <a:latin typeface="Tw Cen MT" panose="020B0602020104020603"/>
                <a:ea typeface="+mn-ea"/>
                <a:cs typeface="Tw Cen MT" panose="020B0602020104020603"/>
              </a:rPr>
              <a:t> </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I</a:t>
            </a:r>
            <a:r>
              <a:rPr kumimoji="0" sz="2630" b="1" i="0" u="none" strike="noStrike" kern="1200" cap="none" spc="308" normalizeH="0" baseline="0" noProof="0" dirty="0">
                <a:ln>
                  <a:noFill/>
                </a:ln>
                <a:solidFill>
                  <a:srgbClr val="FF0000"/>
                </a:solidFill>
                <a:effectLst/>
                <a:uLnTx/>
                <a:uFillTx/>
                <a:latin typeface="Tw Cen MT" panose="020B0602020104020603"/>
                <a:ea typeface="+mn-ea"/>
                <a:cs typeface="Tw Cen MT" panose="020B0602020104020603"/>
              </a:rPr>
              <a:t> </a:t>
            </a:r>
            <a:r>
              <a:rPr kumimoji="0" sz="2630" b="1" i="0" u="none" strike="noStrike" kern="1200" cap="none" spc="0" normalizeH="0" baseline="0" noProof="0" dirty="0">
                <a:ln>
                  <a:noFill/>
                </a:ln>
                <a:solidFill>
                  <a:srgbClr val="FF0000"/>
                </a:solidFill>
                <a:effectLst/>
                <a:highlight>
                  <a:srgbClr val="FFFF00"/>
                </a:highlight>
                <a:uLnTx/>
                <a:uFillTx/>
                <a:latin typeface="Tw Cen MT" panose="020B0602020104020603"/>
                <a:ea typeface="+mn-ea"/>
                <a:cs typeface="Tw Cen MT" panose="020B0602020104020603"/>
              </a:rPr>
              <a:t>COMUNI</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a:t>
            </a:r>
            <a:r>
              <a:rPr kumimoji="0" sz="2630" b="1" i="0" u="none" strike="noStrike" kern="1200" cap="none" spc="308" normalizeH="0" baseline="0" noProof="0" dirty="0">
                <a:ln>
                  <a:noFill/>
                </a:ln>
                <a:solidFill>
                  <a:srgbClr val="FF0000"/>
                </a:solidFill>
                <a:effectLst/>
                <a:uLnTx/>
                <a:uFillTx/>
                <a:latin typeface="Tw Cen MT" panose="020B0602020104020603"/>
                <a:ea typeface="+mn-ea"/>
                <a:cs typeface="Tw Cen MT" panose="020B0602020104020603"/>
              </a:rPr>
              <a:t> </a:t>
            </a:r>
            <a:r>
              <a:rPr kumimoji="0" lang="it-IT" sz="2630" b="1" i="0" u="none" strike="noStrike" kern="1200" cap="none" spc="308" normalizeH="0" baseline="0" noProof="0" dirty="0">
                <a:ln>
                  <a:noFill/>
                </a:ln>
                <a:solidFill>
                  <a:srgbClr val="FF0000"/>
                </a:solidFill>
                <a:effectLst/>
                <a:uLnTx/>
                <a:uFillTx/>
                <a:latin typeface="Tw Cen MT" panose="020B0602020104020603"/>
                <a:ea typeface="+mn-ea"/>
                <a:cs typeface="Tw Cen MT" panose="020B0602020104020603"/>
              </a:rPr>
              <a:t>LE </a:t>
            </a:r>
            <a:r>
              <a:rPr kumimoji="0" lang="it-IT" sz="2630" b="1" i="0" u="none" strike="noStrike" kern="1200" cap="none" spc="-5" normalizeH="0" baseline="0" noProof="0" dirty="0">
                <a:ln>
                  <a:noFill/>
                </a:ln>
                <a:solidFill>
                  <a:srgbClr val="FF0000"/>
                </a:solidFill>
                <a:effectLst/>
                <a:highlight>
                  <a:srgbClr val="FFFF00"/>
                </a:highlight>
                <a:uLnTx/>
                <a:uFillTx/>
                <a:latin typeface="Tw Cen MT" panose="020B0602020104020603"/>
                <a:ea typeface="+mn-ea"/>
                <a:cs typeface="Tw Cen MT" panose="020B0602020104020603"/>
              </a:rPr>
              <a:t>ATS</a:t>
            </a:r>
            <a:endParaRPr kumimoji="0" sz="2630" b="0" i="0" u="none" strike="noStrike" kern="1200" cap="none" spc="0" normalizeH="0" baseline="0" noProof="0" dirty="0">
              <a:ln>
                <a:noFill/>
              </a:ln>
              <a:solidFill>
                <a:prstClr val="black"/>
              </a:solidFill>
              <a:effectLst/>
              <a:highlight>
                <a:srgbClr val="FFFF00"/>
              </a:highlight>
              <a:uLnTx/>
              <a:uFillTx/>
              <a:latin typeface="Tw Cen MT" panose="020B0602020104020603"/>
              <a:ea typeface="+mn-ea"/>
              <a:cs typeface="Tw Cen MT" panose="020B0602020104020603"/>
            </a:endParaRPr>
          </a:p>
        </p:txBody>
      </p:sp>
      <p:sp>
        <p:nvSpPr>
          <p:cNvPr id="9" name="object 9"/>
          <p:cNvSpPr txBox="1"/>
          <p:nvPr/>
        </p:nvSpPr>
        <p:spPr>
          <a:xfrm>
            <a:off x="2571068" y="2980436"/>
            <a:ext cx="7251284" cy="2439986"/>
          </a:xfrm>
          <a:prstGeom prst="rect">
            <a:avLst/>
          </a:prstGeom>
        </p:spPr>
        <p:txBody>
          <a:bodyPr vert="horz" wrap="square" lIns="0" tIns="11516" rIns="0" bIns="0" rtlCol="0">
            <a:spAutoFit/>
          </a:bodyPr>
          <a:lstStyle/>
          <a:p>
            <a:pPr marL="11516" marR="4607" lvl="0" indent="0" algn="just" defTabSz="914400" rtl="0" eaLnBrk="1" fontAlgn="auto" latinLnBrk="0" hangingPunct="1">
              <a:lnSpc>
                <a:spcPct val="100000"/>
              </a:lnSpc>
              <a:spcBef>
                <a:spcPts val="91"/>
              </a:spcBef>
              <a:spcAft>
                <a:spcPts val="0"/>
              </a:spcAft>
              <a:buClrTx/>
              <a:buSzTx/>
              <a:buFontTx/>
              <a:buNone/>
              <a:tabLst/>
              <a:defRPr/>
            </a:pP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I </a:t>
            </a:r>
            <a:r>
              <a:rPr kumimoji="0" sz="2630" b="1" i="0" u="none" strike="noStrike" kern="1200" cap="none" spc="0" normalizeH="0" baseline="0" noProof="0" dirty="0">
                <a:ln>
                  <a:noFill/>
                </a:ln>
                <a:solidFill>
                  <a:srgbClr val="FF0000"/>
                </a:solidFill>
                <a:effectLst/>
                <a:highlight>
                  <a:srgbClr val="FFFF00"/>
                </a:highlight>
                <a:uLnTx/>
                <a:uFillTx/>
                <a:latin typeface="Tw Cen MT" panose="020B0602020104020603"/>
                <a:ea typeface="+mn-ea"/>
                <a:cs typeface="Tw Cen MT" panose="020B0602020104020603"/>
              </a:rPr>
              <a:t>SOGGETTI </a:t>
            </a:r>
            <a:r>
              <a:rPr kumimoji="0" sz="2630" b="1" i="0" u="none" strike="noStrike" kern="1200" cap="none" spc="-5" normalizeH="0" baseline="0" noProof="0" dirty="0">
                <a:ln>
                  <a:noFill/>
                </a:ln>
                <a:solidFill>
                  <a:srgbClr val="FF0000"/>
                </a:solidFill>
                <a:effectLst/>
                <a:highlight>
                  <a:srgbClr val="FFFF00"/>
                </a:highlight>
                <a:uLnTx/>
                <a:uFillTx/>
                <a:latin typeface="Tw Cen MT" panose="020B0602020104020603"/>
                <a:ea typeface="+mn-ea"/>
                <a:cs typeface="Tw Cen MT" panose="020B0602020104020603"/>
              </a:rPr>
              <a:t>DEL </a:t>
            </a:r>
            <a:r>
              <a:rPr kumimoji="0" sz="2630" b="1" i="0" u="none" strike="noStrike" kern="1200" cap="none" spc="0" normalizeH="0" baseline="0" noProof="0" dirty="0">
                <a:ln>
                  <a:noFill/>
                </a:ln>
                <a:solidFill>
                  <a:srgbClr val="FF0000"/>
                </a:solidFill>
                <a:effectLst/>
                <a:highlight>
                  <a:srgbClr val="FFFF00"/>
                </a:highlight>
                <a:uLnTx/>
                <a:uFillTx/>
                <a:latin typeface="Tw Cen MT" panose="020B0602020104020603"/>
                <a:ea typeface="+mn-ea"/>
                <a:cs typeface="Tw Cen MT" panose="020B0602020104020603"/>
              </a:rPr>
              <a:t>TERZO </a:t>
            </a:r>
            <a:r>
              <a:rPr kumimoji="0" sz="2630" b="1" i="0" u="none" strike="noStrike" kern="1200" cap="none" spc="-9" normalizeH="0" baseline="0" noProof="0" dirty="0">
                <a:ln>
                  <a:noFill/>
                </a:ln>
                <a:solidFill>
                  <a:srgbClr val="FF0000"/>
                </a:solidFill>
                <a:effectLst/>
                <a:highlight>
                  <a:srgbClr val="FFFF00"/>
                </a:highlight>
                <a:uLnTx/>
                <a:uFillTx/>
                <a:latin typeface="Tw Cen MT" panose="020B0602020104020603"/>
                <a:ea typeface="+mn-ea"/>
                <a:cs typeface="Tw Cen MT" panose="020B0602020104020603"/>
              </a:rPr>
              <a:t>SETTORE </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E </a:t>
            </a:r>
            <a:r>
              <a:rPr kumimoji="0" sz="2630" b="1" i="0" u="none" strike="noStrike" kern="1200" cap="none" spc="-5" normalizeH="0" baseline="0" noProof="0" dirty="0">
                <a:ln>
                  <a:noFill/>
                </a:ln>
                <a:solidFill>
                  <a:srgbClr val="FF0000"/>
                </a:solidFill>
                <a:effectLst/>
                <a:uLnTx/>
                <a:uFillTx/>
                <a:latin typeface="Tw Cen MT" panose="020B0602020104020603"/>
                <a:ea typeface="+mn-ea"/>
                <a:cs typeface="Tw Cen MT" panose="020B0602020104020603"/>
              </a:rPr>
              <a:t>GLI  </a:t>
            </a:r>
            <a:r>
              <a:rPr kumimoji="0" sz="2630" b="1" i="0" u="none" strike="noStrike" kern="1200" cap="none" spc="-5" normalizeH="0" baseline="0" noProof="0" dirty="0">
                <a:ln>
                  <a:noFill/>
                </a:ln>
                <a:solidFill>
                  <a:srgbClr val="FF0000"/>
                </a:solidFill>
                <a:effectLst/>
                <a:highlight>
                  <a:srgbClr val="FFFF00"/>
                </a:highlight>
                <a:uLnTx/>
                <a:uFillTx/>
                <a:latin typeface="Tw Cen MT" panose="020B0602020104020603"/>
                <a:ea typeface="+mn-ea"/>
                <a:cs typeface="Tw Cen MT" panose="020B0602020104020603"/>
              </a:rPr>
              <a:t>ENTI </a:t>
            </a:r>
            <a:r>
              <a:rPr kumimoji="0" sz="2630" b="1" i="0" u="none" strike="noStrike" kern="1200" cap="none" spc="-45" normalizeH="0" baseline="0" noProof="0" dirty="0">
                <a:ln>
                  <a:noFill/>
                </a:ln>
                <a:solidFill>
                  <a:srgbClr val="FF0000"/>
                </a:solidFill>
                <a:effectLst/>
                <a:highlight>
                  <a:srgbClr val="FFFF00"/>
                </a:highlight>
                <a:uLnTx/>
                <a:uFillTx/>
                <a:latin typeface="Tw Cen MT" panose="020B0602020104020603"/>
                <a:ea typeface="+mn-ea"/>
                <a:cs typeface="Tw Cen MT" panose="020B0602020104020603"/>
              </a:rPr>
              <a:t>ACCREDITATI </a:t>
            </a:r>
            <a:r>
              <a:rPr kumimoji="0" sz="2630" b="1" i="0" u="none" strike="noStrike" kern="1200" cap="none" spc="0" normalizeH="0" baseline="0" noProof="0" dirty="0">
                <a:ln>
                  <a:noFill/>
                </a:ln>
                <a:solidFill>
                  <a:srgbClr val="FF0000"/>
                </a:solidFill>
                <a:effectLst/>
                <a:highlight>
                  <a:srgbClr val="FFFF00"/>
                </a:highlight>
                <a:uLnTx/>
                <a:uFillTx/>
                <a:latin typeface="Tw Cen MT" panose="020B0602020104020603"/>
                <a:ea typeface="+mn-ea"/>
                <a:cs typeface="Tw Cen MT" panose="020B0602020104020603"/>
              </a:rPr>
              <a:t>PER I </a:t>
            </a:r>
            <a:r>
              <a:rPr kumimoji="0" sz="2630" b="1" i="0" u="none" strike="noStrike" kern="1200" cap="none" spc="-18" normalizeH="0" baseline="0" noProof="0" dirty="0">
                <a:ln>
                  <a:noFill/>
                </a:ln>
                <a:solidFill>
                  <a:srgbClr val="FF0000"/>
                </a:solidFill>
                <a:effectLst/>
                <a:highlight>
                  <a:srgbClr val="FFFF00"/>
                </a:highlight>
                <a:uLnTx/>
                <a:uFillTx/>
                <a:latin typeface="Tw Cen MT" panose="020B0602020104020603"/>
                <a:ea typeface="+mn-ea"/>
                <a:cs typeface="Tw Cen MT" panose="020B0602020104020603"/>
              </a:rPr>
              <a:t>SERVIZI </a:t>
            </a:r>
            <a:r>
              <a:rPr kumimoji="0" sz="2630" b="1" i="0" u="none" strike="noStrike" kern="1200" cap="none" spc="-5" normalizeH="0" baseline="0" noProof="0" dirty="0">
                <a:ln>
                  <a:noFill/>
                </a:ln>
                <a:solidFill>
                  <a:srgbClr val="FF0000"/>
                </a:solidFill>
                <a:effectLst/>
                <a:highlight>
                  <a:srgbClr val="FFFF00"/>
                </a:highlight>
                <a:uLnTx/>
                <a:uFillTx/>
                <a:latin typeface="Tw Cen MT" panose="020B0602020104020603"/>
                <a:ea typeface="+mn-ea"/>
                <a:cs typeface="Tw Cen MT" panose="020B0602020104020603"/>
              </a:rPr>
              <a:t>NELL'AREA DELLE  DIPENDENZE</a:t>
            </a:r>
            <a:r>
              <a:rPr kumimoji="0" sz="2630" b="1" i="0" u="none" strike="noStrike" kern="1200" cap="none" spc="-5" normalizeH="0" baseline="0" noProof="0" dirty="0">
                <a:ln>
                  <a:noFill/>
                </a:ln>
                <a:solidFill>
                  <a:srgbClr val="FF0000"/>
                </a:solidFill>
                <a:effectLst/>
                <a:uLnTx/>
                <a:uFillTx/>
                <a:latin typeface="Tw Cen MT" panose="020B0602020104020603"/>
                <a:ea typeface="+mn-ea"/>
                <a:cs typeface="Tw Cen MT" panose="020B0602020104020603"/>
              </a:rPr>
              <a:t>, LE </a:t>
            </a:r>
            <a:r>
              <a:rPr kumimoji="0" sz="2630" b="1" i="0" u="none" strike="noStrike" kern="1200" cap="none" spc="-5" normalizeH="0" baseline="0" noProof="0" dirty="0">
                <a:ln>
                  <a:noFill/>
                </a:ln>
                <a:solidFill>
                  <a:srgbClr val="FF0000"/>
                </a:solidFill>
                <a:effectLst/>
                <a:highlight>
                  <a:srgbClr val="FFFF00"/>
                </a:highlight>
                <a:uLnTx/>
                <a:uFillTx/>
                <a:latin typeface="Tw Cen MT" panose="020B0602020104020603"/>
                <a:ea typeface="+mn-ea"/>
                <a:cs typeface="Tw Cen MT" panose="020B0602020104020603"/>
              </a:rPr>
              <a:t>ASSOCIAZIONI</a:t>
            </a:r>
            <a:r>
              <a:rPr kumimoji="0" sz="2630" b="1" i="0" u="none" strike="noStrike" kern="1200" cap="none" spc="-5" normalizeH="0" baseline="0" noProof="0" dirty="0">
                <a:ln>
                  <a:noFill/>
                </a:ln>
                <a:solidFill>
                  <a:srgbClr val="FF0000"/>
                </a:solidFill>
                <a:effectLst/>
                <a:uLnTx/>
                <a:uFillTx/>
                <a:latin typeface="Tw Cen MT" panose="020B0602020104020603"/>
                <a:ea typeface="+mn-ea"/>
                <a:cs typeface="Tw Cen MT" panose="020B0602020104020603"/>
              </a:rPr>
              <a:t> </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DI  </a:t>
            </a:r>
            <a:r>
              <a:rPr kumimoji="0" sz="2630" b="1" i="0" u="none" strike="noStrike" kern="1200" cap="none" spc="-18" normalizeH="0" baseline="0" noProof="0" dirty="0">
                <a:ln>
                  <a:noFill/>
                </a:ln>
                <a:solidFill>
                  <a:srgbClr val="FF0000"/>
                </a:solidFill>
                <a:effectLst/>
                <a:uLnTx/>
                <a:uFillTx/>
                <a:latin typeface="Tw Cen MT" panose="020B0602020104020603"/>
                <a:ea typeface="+mn-ea"/>
                <a:cs typeface="Tw Cen MT" panose="020B0602020104020603"/>
              </a:rPr>
              <a:t>RAPPRESENTANZA </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DELLE </a:t>
            </a:r>
            <a:r>
              <a:rPr kumimoji="0" sz="2630" b="1" i="0" u="none" strike="noStrike" kern="1200" cap="none" spc="-5" normalizeH="0" baseline="0" noProof="0" dirty="0">
                <a:ln>
                  <a:noFill/>
                </a:ln>
                <a:solidFill>
                  <a:srgbClr val="FF0000"/>
                </a:solidFill>
                <a:effectLst/>
                <a:highlight>
                  <a:srgbClr val="FFFF00"/>
                </a:highlight>
                <a:uLnTx/>
                <a:uFillTx/>
                <a:latin typeface="Tw Cen MT" panose="020B0602020104020603"/>
                <a:ea typeface="+mn-ea"/>
                <a:cs typeface="Tw Cen MT" panose="020B0602020104020603"/>
              </a:rPr>
              <a:t>IMPRESE</a:t>
            </a:r>
            <a:r>
              <a:rPr kumimoji="0" sz="2630" b="1" i="0" u="none" strike="noStrike" kern="1200" cap="none" spc="-5" normalizeH="0" baseline="0" noProof="0" dirty="0">
                <a:ln>
                  <a:noFill/>
                </a:ln>
                <a:solidFill>
                  <a:srgbClr val="FF0000"/>
                </a:solidFill>
                <a:effectLst/>
                <a:uLnTx/>
                <a:uFillTx/>
                <a:latin typeface="Tw Cen MT" panose="020B0602020104020603"/>
                <a:ea typeface="+mn-ea"/>
                <a:cs typeface="Tw Cen MT" panose="020B0602020104020603"/>
              </a:rPr>
              <a:t> </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E DEGLI  </a:t>
            </a:r>
            <a:r>
              <a:rPr kumimoji="0" sz="2630" b="1" i="0" u="none" strike="noStrike" kern="1200" cap="none" spc="-23" normalizeH="0" baseline="0" noProof="0" dirty="0">
                <a:ln>
                  <a:noFill/>
                </a:ln>
                <a:solidFill>
                  <a:srgbClr val="FF0000"/>
                </a:solidFill>
                <a:effectLst/>
                <a:highlight>
                  <a:srgbClr val="FFFF00"/>
                </a:highlight>
                <a:uLnTx/>
                <a:uFillTx/>
                <a:latin typeface="Tw Cen MT" panose="020B0602020104020603"/>
                <a:ea typeface="+mn-ea"/>
                <a:cs typeface="Tw Cen MT" panose="020B0602020104020603"/>
              </a:rPr>
              <a:t>OPERATORI </a:t>
            </a:r>
            <a:r>
              <a:rPr kumimoji="0" sz="2630" b="1" i="0" u="none" strike="noStrike" kern="1200" cap="none" spc="-5" normalizeH="0" baseline="0" noProof="0" dirty="0">
                <a:ln>
                  <a:noFill/>
                </a:ln>
                <a:solidFill>
                  <a:srgbClr val="FF0000"/>
                </a:solidFill>
                <a:effectLst/>
                <a:highlight>
                  <a:srgbClr val="FFFF00"/>
                </a:highlight>
                <a:uLnTx/>
                <a:uFillTx/>
                <a:latin typeface="Tw Cen MT" panose="020B0602020104020603"/>
                <a:ea typeface="+mn-ea"/>
                <a:cs typeface="Tw Cen MT" panose="020B0602020104020603"/>
              </a:rPr>
              <a:t>DI </a:t>
            </a:r>
            <a:r>
              <a:rPr kumimoji="0" sz="2630" b="1" i="0" u="none" strike="noStrike" kern="1200" cap="none" spc="-9" normalizeH="0" baseline="0" noProof="0" dirty="0">
                <a:ln>
                  <a:noFill/>
                </a:ln>
                <a:solidFill>
                  <a:srgbClr val="FF0000"/>
                </a:solidFill>
                <a:effectLst/>
                <a:highlight>
                  <a:srgbClr val="FFFF00"/>
                </a:highlight>
                <a:uLnTx/>
                <a:uFillTx/>
                <a:latin typeface="Tw Cen MT" panose="020B0602020104020603"/>
                <a:ea typeface="+mn-ea"/>
                <a:cs typeface="Tw Cen MT" panose="020B0602020104020603"/>
              </a:rPr>
              <a:t>SETTORE </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E </a:t>
            </a:r>
            <a:r>
              <a:rPr kumimoji="0" sz="2630" b="1" i="0" u="none" strike="noStrike" kern="1200" cap="none" spc="-5" normalizeH="0" baseline="0" noProof="0" dirty="0">
                <a:ln>
                  <a:noFill/>
                </a:ln>
                <a:solidFill>
                  <a:srgbClr val="FF0000"/>
                </a:solidFill>
                <a:effectLst/>
                <a:uLnTx/>
                <a:uFillTx/>
                <a:latin typeface="Tw Cen MT" panose="020B0602020104020603"/>
                <a:ea typeface="+mn-ea"/>
                <a:cs typeface="Tw Cen MT" panose="020B0602020104020603"/>
              </a:rPr>
              <a:t>LE </a:t>
            </a:r>
            <a:r>
              <a:rPr kumimoji="0" sz="2630" b="1" i="0" u="none" strike="noStrike" kern="1200" cap="none" spc="-5" normalizeH="0" baseline="0" noProof="0" dirty="0">
                <a:ln>
                  <a:noFill/>
                </a:ln>
                <a:solidFill>
                  <a:srgbClr val="FF0000"/>
                </a:solidFill>
                <a:effectLst/>
                <a:highlight>
                  <a:srgbClr val="FFFF00"/>
                </a:highlight>
                <a:uLnTx/>
                <a:uFillTx/>
                <a:latin typeface="Tw Cen MT" panose="020B0602020104020603"/>
                <a:ea typeface="+mn-ea"/>
                <a:cs typeface="Tw Cen MT" panose="020B0602020104020603"/>
              </a:rPr>
              <a:t>ASSOCIAZIONI </a:t>
            </a:r>
            <a:r>
              <a:rPr kumimoji="0" sz="2630" b="1" i="0" u="none" strike="noStrike" kern="1200" cap="none" spc="0" normalizeH="0" baseline="0" noProof="0" dirty="0">
                <a:ln>
                  <a:noFill/>
                </a:ln>
                <a:solidFill>
                  <a:srgbClr val="FF0000"/>
                </a:solidFill>
                <a:effectLst/>
                <a:highlight>
                  <a:srgbClr val="FFFF00"/>
                </a:highlight>
                <a:uLnTx/>
                <a:uFillTx/>
                <a:latin typeface="Tw Cen MT" panose="020B0602020104020603"/>
                <a:ea typeface="+mn-ea"/>
                <a:cs typeface="Tw Cen MT" panose="020B0602020104020603"/>
              </a:rPr>
              <a:t>DI  TUTELA DEI DIRITTI DI </a:t>
            </a:r>
            <a:r>
              <a:rPr kumimoji="0" sz="2630" b="1" i="0" u="none" strike="noStrike" kern="1200" cap="none" spc="-18" normalizeH="0" baseline="0" noProof="0" dirty="0">
                <a:ln>
                  <a:noFill/>
                </a:ln>
                <a:solidFill>
                  <a:srgbClr val="FF0000"/>
                </a:solidFill>
                <a:effectLst/>
                <a:highlight>
                  <a:srgbClr val="FFFF00"/>
                </a:highlight>
                <a:uLnTx/>
                <a:uFillTx/>
                <a:latin typeface="Tw Cen MT" panose="020B0602020104020603"/>
                <a:ea typeface="+mn-ea"/>
                <a:cs typeface="Tw Cen MT" panose="020B0602020104020603"/>
              </a:rPr>
              <a:t>CONSUMATORI </a:t>
            </a:r>
            <a:r>
              <a:rPr kumimoji="0" sz="2630" b="1" i="0" u="none" strike="noStrike" kern="1200" cap="none" spc="0" normalizeH="0" baseline="0" noProof="0" dirty="0">
                <a:ln>
                  <a:noFill/>
                </a:ln>
                <a:solidFill>
                  <a:srgbClr val="FF0000"/>
                </a:solidFill>
                <a:effectLst/>
                <a:highlight>
                  <a:srgbClr val="FFFF00"/>
                </a:highlight>
                <a:uLnTx/>
                <a:uFillTx/>
                <a:latin typeface="Tw Cen MT" panose="020B0602020104020603"/>
                <a:ea typeface="+mn-ea"/>
                <a:cs typeface="Tw Cen MT" panose="020B0602020104020603"/>
              </a:rPr>
              <a:t>E</a:t>
            </a:r>
            <a:r>
              <a:rPr kumimoji="0" sz="2630" b="1" i="0" u="none" strike="noStrike" kern="1200" cap="none" spc="-109" normalizeH="0" baseline="0" noProof="0" dirty="0">
                <a:ln>
                  <a:noFill/>
                </a:ln>
                <a:solidFill>
                  <a:srgbClr val="FF0000"/>
                </a:solidFill>
                <a:effectLst/>
                <a:highlight>
                  <a:srgbClr val="FFFF00"/>
                </a:highlight>
                <a:uLnTx/>
                <a:uFillTx/>
                <a:latin typeface="Tw Cen MT" panose="020B0602020104020603"/>
                <a:ea typeface="+mn-ea"/>
                <a:cs typeface="Tw Cen MT" panose="020B0602020104020603"/>
              </a:rPr>
              <a:t> </a:t>
            </a:r>
            <a:r>
              <a:rPr kumimoji="0" sz="2630" b="1" i="0" u="none" strike="noStrike" kern="1200" cap="none" spc="0" normalizeH="0" baseline="0" noProof="0" dirty="0">
                <a:ln>
                  <a:noFill/>
                </a:ln>
                <a:solidFill>
                  <a:srgbClr val="FF0000"/>
                </a:solidFill>
                <a:effectLst/>
                <a:highlight>
                  <a:srgbClr val="FFFF00"/>
                </a:highlight>
                <a:uLnTx/>
                <a:uFillTx/>
                <a:latin typeface="Tw Cen MT" panose="020B0602020104020603"/>
                <a:ea typeface="+mn-ea"/>
                <a:cs typeface="Tw Cen MT" panose="020B0602020104020603"/>
              </a:rPr>
              <a:t>UTENTI</a:t>
            </a:r>
            <a:r>
              <a:rPr kumimoji="0" sz="2630" b="1" i="0" u="none" strike="noStrike" kern="1200" cap="none" spc="0" normalizeH="0" baseline="0" noProof="0" dirty="0">
                <a:ln>
                  <a:noFill/>
                </a:ln>
                <a:solidFill>
                  <a:srgbClr val="FF0000"/>
                </a:solidFill>
                <a:effectLst/>
                <a:uLnTx/>
                <a:uFillTx/>
                <a:latin typeface="Tw Cen MT" panose="020B0602020104020603"/>
                <a:ea typeface="+mn-ea"/>
                <a:cs typeface="Tw Cen MT" panose="020B0602020104020603"/>
              </a:rPr>
              <a:t>.</a:t>
            </a:r>
            <a:endParaRPr kumimoji="0" sz="2630" b="0" i="0" u="none" strike="noStrike" kern="1200" cap="none" spc="0" normalizeH="0" baseline="0" noProof="0" dirty="0">
              <a:ln>
                <a:noFill/>
              </a:ln>
              <a:solidFill>
                <a:prstClr val="black"/>
              </a:solidFill>
              <a:effectLst/>
              <a:uLnTx/>
              <a:uFillTx/>
              <a:latin typeface="Tw Cen MT" panose="020B0602020104020603"/>
              <a:ea typeface="+mn-ea"/>
              <a:cs typeface="Tw Cen MT" panose="020B0602020104020603"/>
            </a:endParaRPr>
          </a:p>
        </p:txBody>
      </p:sp>
      <p:sp>
        <p:nvSpPr>
          <p:cNvPr id="10" name="object 10"/>
          <p:cNvSpPr txBox="1"/>
          <p:nvPr/>
        </p:nvSpPr>
        <p:spPr>
          <a:xfrm>
            <a:off x="2095672" y="1465803"/>
            <a:ext cx="177352" cy="179047"/>
          </a:xfrm>
          <a:prstGeom prst="rect">
            <a:avLst/>
          </a:prstGeom>
        </p:spPr>
        <p:txBody>
          <a:bodyPr vert="horz" wrap="square" lIns="0" tIns="11516" rIns="0" bIns="0" rtlCol="0">
            <a:spAutoFit/>
          </a:bodyPr>
          <a:lstStyle/>
          <a:p>
            <a:pPr marL="11516" marR="0" lvl="0" indent="0" algn="l" defTabSz="914400" rtl="0" eaLnBrk="1" fontAlgn="auto" latinLnBrk="0" hangingPunct="1">
              <a:lnSpc>
                <a:spcPct val="100000"/>
              </a:lnSpc>
              <a:spcBef>
                <a:spcPts val="91"/>
              </a:spcBef>
              <a:spcAft>
                <a:spcPts val="0"/>
              </a:spcAft>
              <a:buClrTx/>
              <a:buSzTx/>
              <a:buFontTx/>
              <a:buNone/>
              <a:tabLst/>
              <a:defRPr/>
            </a:pPr>
            <a:r>
              <a:rPr kumimoji="0" sz="1088" b="1" i="0" u="none" strike="noStrike" kern="1200" cap="none" spc="0" normalizeH="0" baseline="0" noProof="0" dirty="0">
                <a:ln>
                  <a:noFill/>
                </a:ln>
                <a:solidFill>
                  <a:srgbClr val="FFFFFF"/>
                </a:solidFill>
                <a:effectLst/>
                <a:uLnTx/>
                <a:uFillTx/>
                <a:latin typeface="Arial" panose="020B0604020202020204"/>
                <a:ea typeface="+mn-ea"/>
                <a:cs typeface="Arial" panose="020B0604020202020204"/>
              </a:rPr>
              <a:t>7</a:t>
            </a:r>
            <a:endParaRPr kumimoji="0" sz="1088" b="0" i="0" u="none" strike="noStrike" kern="1200" cap="none" spc="0" normalizeH="0" baseline="0" noProof="0" dirty="0">
              <a:ln>
                <a:noFill/>
              </a:ln>
              <a:solidFill>
                <a:prstClr val="black"/>
              </a:solidFill>
              <a:effectLst/>
              <a:uLnTx/>
              <a:uFillTx/>
              <a:latin typeface="Arial" panose="020B0604020202020204"/>
              <a:ea typeface="+mn-ea"/>
              <a:cs typeface="Arial" panose="020B0604020202020204"/>
            </a:endParaRPr>
          </a:p>
        </p:txBody>
      </p:sp>
    </p:spTree>
    <p:extLst>
      <p:ext uri="{BB962C8B-B14F-4D97-AF65-F5344CB8AC3E}">
        <p14:creationId xmlns:p14="http://schemas.microsoft.com/office/powerpoint/2010/main" val="4213788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FF5DA8-1E43-4AE1-BA2B-CE0A12B7BD6D}"/>
              </a:ext>
            </a:extLst>
          </p:cNvPr>
          <p:cNvSpPr>
            <a:spLocks noGrp="1"/>
          </p:cNvSpPr>
          <p:nvPr>
            <p:ph type="title"/>
          </p:nvPr>
        </p:nvSpPr>
        <p:spPr>
          <a:xfrm>
            <a:off x="581192" y="702156"/>
            <a:ext cx="11029616" cy="521733"/>
          </a:xfrm>
        </p:spPr>
        <p:txBody>
          <a:bodyPr/>
          <a:lstStyle/>
          <a:p>
            <a:pPr algn="ctr"/>
            <a:r>
              <a:rPr lang="it-IT" u="sng" dirty="0"/>
              <a:t>Quali sono le azioni a livello locale?</a:t>
            </a:r>
          </a:p>
        </p:txBody>
      </p:sp>
      <p:sp>
        <p:nvSpPr>
          <p:cNvPr id="3" name="Segnaposto contenuto 2">
            <a:extLst>
              <a:ext uri="{FF2B5EF4-FFF2-40B4-BE49-F238E27FC236}">
                <a16:creationId xmlns:a16="http://schemas.microsoft.com/office/drawing/2014/main" id="{E2FC2643-9ACD-4DCC-B8F7-0902EB5F56C3}"/>
              </a:ext>
            </a:extLst>
          </p:cNvPr>
          <p:cNvSpPr>
            <a:spLocks noGrp="1"/>
          </p:cNvSpPr>
          <p:nvPr>
            <p:ph idx="1"/>
          </p:nvPr>
        </p:nvSpPr>
        <p:spPr>
          <a:xfrm>
            <a:off x="581193" y="1448972"/>
            <a:ext cx="5514808" cy="4974942"/>
          </a:xfrm>
          <a:ln w="38100">
            <a:solidFill>
              <a:schemeClr val="accent1"/>
            </a:solidFill>
          </a:ln>
        </p:spPr>
        <p:txBody>
          <a:bodyPr>
            <a:noAutofit/>
          </a:bodyPr>
          <a:lstStyle/>
          <a:p>
            <a:r>
              <a:rPr lang="it-IT" sz="2200" b="1" i="1" u="sng" dirty="0">
                <a:highlight>
                  <a:srgbClr val="FFFF00"/>
                </a:highlight>
              </a:rPr>
              <a:t>Statuti</a:t>
            </a:r>
            <a:r>
              <a:rPr lang="it-IT" sz="2200" dirty="0"/>
              <a:t> (</a:t>
            </a:r>
            <a:r>
              <a:rPr lang="it-IT" sz="2200" i="1" dirty="0"/>
              <a:t>principi di tutela della salute dei cittadini</a:t>
            </a:r>
            <a:r>
              <a:rPr lang="it-IT" sz="2200" dirty="0"/>
              <a:t>)</a:t>
            </a:r>
          </a:p>
          <a:p>
            <a:r>
              <a:rPr lang="it-IT" sz="2200" b="1" i="1" u="sng" dirty="0">
                <a:highlight>
                  <a:srgbClr val="FFFF00"/>
                </a:highlight>
              </a:rPr>
              <a:t>Piani di Governo Territorio </a:t>
            </a:r>
            <a:r>
              <a:rPr lang="it-IT" sz="2200" dirty="0"/>
              <a:t>(</a:t>
            </a:r>
            <a:r>
              <a:rPr lang="it-IT" sz="2200" i="1" dirty="0"/>
              <a:t>ad es. ricollocazione sul territorio dei punti di gioco, al fine di indirizzarle in aree diverse da quelle residenziali</a:t>
            </a:r>
            <a:r>
              <a:rPr lang="it-IT" sz="2200" dirty="0"/>
              <a:t>)</a:t>
            </a:r>
          </a:p>
          <a:p>
            <a:r>
              <a:rPr lang="it-IT" sz="2200" b="1" i="1" u="sng" dirty="0">
                <a:solidFill>
                  <a:srgbClr val="FF0000"/>
                </a:solidFill>
                <a:highlight>
                  <a:srgbClr val="FFFF00"/>
                </a:highlight>
              </a:rPr>
              <a:t>Regolamenti</a:t>
            </a:r>
            <a:r>
              <a:rPr lang="it-IT" sz="2200" dirty="0"/>
              <a:t> (del Commercio, di Polizia Locale, delle </a:t>
            </a:r>
            <a:r>
              <a:rPr lang="it-IT" sz="2200" b="1" i="1" u="sng" dirty="0">
                <a:solidFill>
                  <a:srgbClr val="FF0000"/>
                </a:solidFill>
                <a:highlight>
                  <a:srgbClr val="FFFF00"/>
                </a:highlight>
              </a:rPr>
              <a:t>Sale Gioco</a:t>
            </a:r>
            <a:r>
              <a:rPr lang="it-IT" sz="2200" dirty="0"/>
              <a:t>)</a:t>
            </a:r>
          </a:p>
          <a:p>
            <a:r>
              <a:rPr lang="it-IT" sz="2200" b="1" i="1" u="sng" dirty="0">
                <a:solidFill>
                  <a:srgbClr val="FF0000"/>
                </a:solidFill>
                <a:highlight>
                  <a:srgbClr val="FFFF00"/>
                </a:highlight>
              </a:rPr>
              <a:t>Ordinanze</a:t>
            </a:r>
          </a:p>
          <a:p>
            <a:r>
              <a:rPr lang="it-IT" sz="2200" b="1" i="1" u="sng" dirty="0">
                <a:solidFill>
                  <a:srgbClr val="FF0000"/>
                </a:solidFill>
                <a:highlight>
                  <a:srgbClr val="FFFF00"/>
                </a:highlight>
              </a:rPr>
              <a:t>Controlli</a:t>
            </a:r>
          </a:p>
        </p:txBody>
      </p:sp>
      <p:sp>
        <p:nvSpPr>
          <p:cNvPr id="5" name="Segnaposto contenuto 2">
            <a:extLst>
              <a:ext uri="{FF2B5EF4-FFF2-40B4-BE49-F238E27FC236}">
                <a16:creationId xmlns:a16="http://schemas.microsoft.com/office/drawing/2014/main" id="{E7FD9356-B75C-46F3-AADD-364123B8E1B9}"/>
              </a:ext>
            </a:extLst>
          </p:cNvPr>
          <p:cNvSpPr txBox="1">
            <a:spLocks/>
          </p:cNvSpPr>
          <p:nvPr/>
        </p:nvSpPr>
        <p:spPr>
          <a:xfrm>
            <a:off x="6095999" y="1448972"/>
            <a:ext cx="5514808" cy="4974941"/>
          </a:xfrm>
          <a:prstGeom prst="rect">
            <a:avLst/>
          </a:prstGeom>
          <a:ln w="38100">
            <a:solidFill>
              <a:srgbClr val="00B0F0"/>
            </a:solidFill>
          </a:ln>
        </p:spPr>
        <p:txBody>
          <a:bodyPr vert="horz" lIns="91440" tIns="45720" rIns="91440" bIns="45720" rtlCol="0" anchor="ctr">
            <a:noAutofit/>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algn="just"/>
            <a:r>
              <a:rPr lang="it-IT" sz="1600" b="1" dirty="0">
                <a:highlight>
                  <a:srgbClr val="FFFF00"/>
                </a:highlight>
              </a:rPr>
              <a:t>Costruzione di una «Rete»: alleanze e collaborazioni tra le amministrazioni, gli Ambiti e i Distretti</a:t>
            </a:r>
            <a:r>
              <a:rPr lang="it-IT" sz="1600" dirty="0"/>
              <a:t>, anche con altre PP.AA. e soggetti privati, </a:t>
            </a:r>
            <a:r>
              <a:rPr lang="it-IT" sz="1600" b="1" dirty="0"/>
              <a:t>per garantire un’omogeneità territoriale e favorire un’azione sinergica</a:t>
            </a:r>
            <a:r>
              <a:rPr lang="it-IT" sz="1600" dirty="0"/>
              <a:t>;</a:t>
            </a:r>
          </a:p>
          <a:p>
            <a:pPr algn="just"/>
            <a:r>
              <a:rPr lang="it-IT" sz="1600" b="1" dirty="0">
                <a:highlight>
                  <a:srgbClr val="FFFF00"/>
                </a:highlight>
              </a:rPr>
              <a:t>Coinvolgimento e momenti di incontro</a:t>
            </a:r>
            <a:r>
              <a:rPr lang="it-IT" sz="1600" dirty="0"/>
              <a:t>: momenti di confronto e di supporto per i gestori e gli altri attori della comunità;</a:t>
            </a:r>
          </a:p>
          <a:p>
            <a:pPr algn="just"/>
            <a:r>
              <a:rPr lang="it-IT" sz="1600" b="1" dirty="0"/>
              <a:t>Promuovere </a:t>
            </a:r>
            <a:r>
              <a:rPr lang="it-IT" sz="1600" b="1" i="1" dirty="0" err="1"/>
              <a:t>capacity</a:t>
            </a:r>
            <a:r>
              <a:rPr lang="it-IT" sz="1600" b="1" i="1" dirty="0"/>
              <a:t>-building</a:t>
            </a:r>
            <a:r>
              <a:rPr lang="it-IT" sz="1600" dirty="0"/>
              <a:t>: ad es. attivare </a:t>
            </a:r>
            <a:r>
              <a:rPr lang="it-IT" sz="1600" b="1" dirty="0">
                <a:highlight>
                  <a:srgbClr val="FFFF00"/>
                </a:highlight>
              </a:rPr>
              <a:t>formazioni per il personale</a:t>
            </a:r>
            <a:r>
              <a:rPr lang="it-IT" sz="1600" dirty="0">
                <a:highlight>
                  <a:srgbClr val="FFFF00"/>
                </a:highlight>
              </a:rPr>
              <a:t> </a:t>
            </a:r>
            <a:r>
              <a:rPr lang="it-IT" sz="1600" dirty="0"/>
              <a:t>che lavora nei luoghi di gioco, </a:t>
            </a:r>
            <a:r>
              <a:rPr lang="it-IT" sz="1600" b="1" dirty="0">
                <a:highlight>
                  <a:srgbClr val="FFFF00"/>
                </a:highlight>
              </a:rPr>
              <a:t>formazioni per i dirigenti dell'Amministrazione</a:t>
            </a:r>
            <a:r>
              <a:rPr lang="it-IT" sz="1600" dirty="0"/>
              <a:t> su legislazione recente e direttive su GAP, </a:t>
            </a:r>
            <a:r>
              <a:rPr lang="it-IT" sz="1600" b="1" dirty="0">
                <a:highlight>
                  <a:srgbClr val="FFFF00"/>
                </a:highlight>
              </a:rPr>
              <a:t>creare condizioni culturali per contrastare il gioco d’azzardo o favorire percorsi di ricerca-azione</a:t>
            </a:r>
            <a:r>
              <a:rPr lang="it-IT" sz="1600" dirty="0"/>
              <a:t>;</a:t>
            </a:r>
          </a:p>
          <a:p>
            <a:pPr algn="just"/>
            <a:r>
              <a:rPr lang="it-IT" sz="1600" b="1" dirty="0">
                <a:highlight>
                  <a:srgbClr val="FFFF00"/>
                </a:highlight>
              </a:rPr>
              <a:t>Favorire e sostenere la presa in carico di situazioni critiche</a:t>
            </a:r>
            <a:r>
              <a:rPr lang="it-IT" sz="1600" dirty="0"/>
              <a:t>: ad es. </a:t>
            </a:r>
            <a:r>
              <a:rPr lang="it-IT" sz="1600" dirty="0">
                <a:highlight>
                  <a:srgbClr val="FFFF00"/>
                </a:highlight>
              </a:rPr>
              <a:t>accompagnare i casi difficili a servizi dedicati o offrire spazi di ascolto</a:t>
            </a:r>
            <a:r>
              <a:rPr lang="it-IT" sz="1600" dirty="0"/>
              <a:t>.</a:t>
            </a:r>
          </a:p>
        </p:txBody>
      </p:sp>
    </p:spTree>
    <p:extLst>
      <p:ext uri="{BB962C8B-B14F-4D97-AF65-F5344CB8AC3E}">
        <p14:creationId xmlns:p14="http://schemas.microsoft.com/office/powerpoint/2010/main" val="146597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9FEC11-B66E-4A94-B1A0-9333118F28ED}"/>
              </a:ext>
            </a:extLst>
          </p:cNvPr>
          <p:cNvSpPr>
            <a:spLocks noGrp="1"/>
          </p:cNvSpPr>
          <p:nvPr>
            <p:ph type="title"/>
          </p:nvPr>
        </p:nvSpPr>
        <p:spPr>
          <a:xfrm>
            <a:off x="581192" y="772495"/>
            <a:ext cx="11151263" cy="662410"/>
          </a:xfrm>
        </p:spPr>
        <p:txBody>
          <a:bodyPr>
            <a:normAutofit fontScale="90000"/>
          </a:bodyPr>
          <a:lstStyle/>
          <a:p>
            <a:pPr algn="just"/>
            <a:r>
              <a:rPr lang="it-IT" dirty="0"/>
              <a:t>COME è STRUTTURATO QUESTO POTERE DI INTERVENTO A LIVELLO LOCALE?</a:t>
            </a:r>
            <a:br>
              <a:rPr lang="it-IT" dirty="0"/>
            </a:br>
            <a:r>
              <a:rPr lang="it-IT" dirty="0">
                <a:highlight>
                  <a:srgbClr val="00FF00"/>
                </a:highlight>
              </a:rPr>
              <a:t>LA COMPETENZA NELLA DEFINIZIONE DEGLI ORARI è IN CAPO AL SINDACO</a:t>
            </a:r>
          </a:p>
        </p:txBody>
      </p:sp>
      <p:sp>
        <p:nvSpPr>
          <p:cNvPr id="3" name="Segnaposto contenuto 2">
            <a:extLst>
              <a:ext uri="{FF2B5EF4-FFF2-40B4-BE49-F238E27FC236}">
                <a16:creationId xmlns:a16="http://schemas.microsoft.com/office/drawing/2014/main" id="{F1EDADE2-6B38-45CA-99E4-B63A41201D81}"/>
              </a:ext>
            </a:extLst>
          </p:cNvPr>
          <p:cNvSpPr>
            <a:spLocks noGrp="1"/>
          </p:cNvSpPr>
          <p:nvPr>
            <p:ph idx="1"/>
          </p:nvPr>
        </p:nvSpPr>
        <p:spPr>
          <a:xfrm>
            <a:off x="581192" y="1434905"/>
            <a:ext cx="11029615" cy="5162843"/>
          </a:xfrm>
        </p:spPr>
        <p:txBody>
          <a:bodyPr>
            <a:normAutofit/>
          </a:bodyPr>
          <a:lstStyle/>
          <a:p>
            <a:r>
              <a:rPr lang="it-IT" sz="2000" b="1" dirty="0"/>
              <a:t>Corte Costituzionale 18 luglio 2014, n. 220</a:t>
            </a:r>
          </a:p>
          <a:p>
            <a:r>
              <a:rPr lang="it-IT" sz="2000" dirty="0"/>
              <a:t>La Corte stabilisce che la </a:t>
            </a:r>
            <a:r>
              <a:rPr lang="it-IT" sz="2000" i="1" dirty="0"/>
              <a:t>legislazione ordinaria vigente ed in particolare </a:t>
            </a:r>
            <a:r>
              <a:rPr lang="it-IT" sz="2000" b="1" i="1" u="sng" dirty="0">
                <a:solidFill>
                  <a:srgbClr val="FF0000"/>
                </a:solidFill>
              </a:rPr>
              <a:t>il comma 7 dell’art. 50 del TUEL fornisce un sufficiente fondamento legislativo al potere sindacale di arginamento della patologia da gioco </a:t>
            </a:r>
            <a:r>
              <a:rPr lang="it-IT" sz="2000" i="1" dirty="0"/>
              <a:t>laddove prevede che il Sindaco può disciplinare orari degli esercizi dove sono installate apparecchiature per il gioco, per esigenze di tutela della salute</a:t>
            </a:r>
          </a:p>
          <a:p>
            <a:pPr algn="just"/>
            <a:r>
              <a:rPr lang="it-IT" sz="2000" dirty="0"/>
              <a:t>L’art. 50, comma 7, del TUEL stabilisce che </a:t>
            </a:r>
            <a:r>
              <a:rPr lang="it-IT" sz="2000" b="1" i="1" dirty="0">
                <a:solidFill>
                  <a:schemeClr val="tx1"/>
                </a:solidFill>
              </a:rPr>
              <a:t>«</a:t>
            </a:r>
            <a:r>
              <a:rPr lang="it-IT" sz="2000" b="1" i="1" u="none" strike="noStrike" baseline="0" dirty="0">
                <a:solidFill>
                  <a:schemeClr val="tx1"/>
                </a:solidFill>
                <a:highlight>
                  <a:srgbClr val="FFFF00"/>
                </a:highlight>
                <a:latin typeface="Arial-BoldMT"/>
              </a:rPr>
              <a:t>Il sindaco</a:t>
            </a:r>
            <a:r>
              <a:rPr lang="it-IT" sz="2000" b="1" i="1" u="none" strike="noStrike" baseline="0" dirty="0">
                <a:solidFill>
                  <a:schemeClr val="tx1"/>
                </a:solidFill>
                <a:latin typeface="Arial-BoldMT"/>
              </a:rPr>
              <a:t>, altresì, </a:t>
            </a:r>
            <a:r>
              <a:rPr lang="it-IT" sz="2000" b="1" i="1" u="none" strike="noStrike" baseline="0" dirty="0">
                <a:solidFill>
                  <a:schemeClr val="tx1"/>
                </a:solidFill>
                <a:highlight>
                  <a:srgbClr val="FFFF00"/>
                </a:highlight>
                <a:latin typeface="Arial-BoldMT"/>
              </a:rPr>
              <a:t>coordina e riorganizza</a:t>
            </a:r>
            <a:r>
              <a:rPr lang="it-IT" sz="2000" b="1" i="1" u="none" strike="noStrike" baseline="0" dirty="0">
                <a:solidFill>
                  <a:schemeClr val="tx1"/>
                </a:solidFill>
                <a:latin typeface="Arial-BoldMT"/>
              </a:rPr>
              <a:t>, </a:t>
            </a:r>
            <a:r>
              <a:rPr lang="it-IT" sz="2000" b="1" i="1" u="none" strike="noStrike" baseline="0" dirty="0">
                <a:solidFill>
                  <a:schemeClr val="tx1"/>
                </a:solidFill>
                <a:highlight>
                  <a:srgbClr val="00FF00"/>
                </a:highlight>
                <a:latin typeface="Arial-BoldMT"/>
              </a:rPr>
              <a:t>sulla base degli indirizzi espressi dal consiglio comunale</a:t>
            </a:r>
            <a:r>
              <a:rPr lang="it-IT" sz="2000" b="1" i="1" u="none" strike="noStrike" baseline="0" dirty="0">
                <a:solidFill>
                  <a:schemeClr val="tx1"/>
                </a:solidFill>
                <a:latin typeface="Arial-BoldMT"/>
              </a:rPr>
              <a:t> e nell'ambito dei criteri eventualmente indicati dalla regione, </a:t>
            </a:r>
            <a:r>
              <a:rPr lang="it-IT" sz="2000" b="1" i="1" u="none" strike="noStrike" baseline="0" dirty="0">
                <a:solidFill>
                  <a:schemeClr val="tx1"/>
                </a:solidFill>
                <a:highlight>
                  <a:srgbClr val="FFFF00"/>
                </a:highlight>
                <a:latin typeface="Arial-BoldMT"/>
              </a:rPr>
              <a:t>gli orari degli esercizi commerciali</a:t>
            </a:r>
            <a:r>
              <a:rPr lang="it-IT" sz="2000" b="1" i="1" u="none" strike="noStrike" baseline="0" dirty="0">
                <a:solidFill>
                  <a:schemeClr val="tx1"/>
                </a:solidFill>
                <a:latin typeface="Arial-BoldMT"/>
              </a:rPr>
              <a:t>, dei pubblici esercizi e dei servizi pubblici, nonché, d'intesa con i responsabili territorialmente competenti delle amministrazioni interessate, gli orari di apertura al pubblico degli uffici pubblici localizzati nel territorio, al fine di armonizzare l'espletamento dei servizi con le esigenze complessive e generali degli utenti»</a:t>
            </a:r>
            <a:endParaRPr lang="it-IT" sz="2000" i="1" dirty="0">
              <a:solidFill>
                <a:schemeClr val="tx1"/>
              </a:solidFill>
            </a:endParaRPr>
          </a:p>
        </p:txBody>
      </p:sp>
      <p:sp>
        <p:nvSpPr>
          <p:cNvPr id="4" name="Segnaposto data 3">
            <a:extLst>
              <a:ext uri="{FF2B5EF4-FFF2-40B4-BE49-F238E27FC236}">
                <a16:creationId xmlns:a16="http://schemas.microsoft.com/office/drawing/2014/main" id="{534F7C25-B448-409B-B8D3-214BA17B4FF5}"/>
              </a:ext>
            </a:extLst>
          </p:cNvPr>
          <p:cNvSpPr>
            <a:spLocks noGrp="1"/>
          </p:cNvSpPr>
          <p:nvPr>
            <p:ph type="dt" sz="half" idx="10"/>
          </p:nvPr>
        </p:nvSpPr>
        <p:spPr/>
        <p:txBody>
          <a:bodyPr/>
          <a:lstStyle/>
          <a:p>
            <a:pPr rtl="0"/>
            <a:fld id="{FC16C3F1-EAB4-40C7-A804-E4164A432ACC}" type="datetime1">
              <a:rPr lang="it-IT" smtClean="0"/>
              <a:t>22/03/2022</a:t>
            </a:fld>
            <a:endParaRPr lang="en-US" dirty="0"/>
          </a:p>
        </p:txBody>
      </p:sp>
    </p:spTree>
    <p:extLst>
      <p:ext uri="{BB962C8B-B14F-4D97-AF65-F5344CB8AC3E}">
        <p14:creationId xmlns:p14="http://schemas.microsoft.com/office/powerpoint/2010/main" val="6508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CA86E8-E3F1-43FC-B840-1557C9700F05}"/>
              </a:ext>
            </a:extLst>
          </p:cNvPr>
          <p:cNvSpPr>
            <a:spLocks noGrp="1"/>
          </p:cNvSpPr>
          <p:nvPr>
            <p:ph type="title"/>
          </p:nvPr>
        </p:nvSpPr>
        <p:spPr>
          <a:xfrm>
            <a:off x="581192" y="406735"/>
            <a:ext cx="11029616" cy="971899"/>
          </a:xfrm>
        </p:spPr>
        <p:txBody>
          <a:bodyPr/>
          <a:lstStyle/>
          <a:p>
            <a:r>
              <a:rPr lang="it-IT" dirty="0"/>
              <a:t>In particolare la sentenza n. 684/2020 del tar </a:t>
            </a:r>
            <a:r>
              <a:rPr lang="it-IT" dirty="0" err="1"/>
              <a:t>lombardia</a:t>
            </a:r>
            <a:r>
              <a:rPr lang="it-IT" dirty="0"/>
              <a:t>-sez. </a:t>
            </a:r>
            <a:r>
              <a:rPr lang="it-IT" dirty="0" err="1"/>
              <a:t>brescia</a:t>
            </a:r>
            <a:r>
              <a:rPr lang="it-IT" dirty="0"/>
              <a:t>: Il caso </a:t>
            </a:r>
            <a:r>
              <a:rPr lang="it-IT" dirty="0" err="1"/>
              <a:t>cavernago</a:t>
            </a:r>
            <a:endParaRPr lang="it-IT" dirty="0"/>
          </a:p>
        </p:txBody>
      </p:sp>
      <p:sp>
        <p:nvSpPr>
          <p:cNvPr id="3" name="Segnaposto contenuto 2">
            <a:extLst>
              <a:ext uri="{FF2B5EF4-FFF2-40B4-BE49-F238E27FC236}">
                <a16:creationId xmlns:a16="http://schemas.microsoft.com/office/drawing/2014/main" id="{BD2573FB-5F65-4DDF-8488-54E47B423AD4}"/>
              </a:ext>
            </a:extLst>
          </p:cNvPr>
          <p:cNvSpPr>
            <a:spLocks noGrp="1"/>
          </p:cNvSpPr>
          <p:nvPr>
            <p:ph idx="1"/>
          </p:nvPr>
        </p:nvSpPr>
        <p:spPr>
          <a:xfrm>
            <a:off x="581192" y="1617785"/>
            <a:ext cx="11029616" cy="5366825"/>
          </a:xfrm>
        </p:spPr>
        <p:txBody>
          <a:bodyPr>
            <a:normAutofit fontScale="92500" lnSpcReduction="10000"/>
          </a:bodyPr>
          <a:lstStyle/>
          <a:p>
            <a:pPr algn="just"/>
            <a:r>
              <a:rPr lang="it-IT" sz="2000" b="1" u="sng" dirty="0"/>
              <a:t>Distinzione di ruoli tra Consiglio Comunale e Sindaco:</a:t>
            </a:r>
          </a:p>
          <a:p>
            <a:pPr algn="just"/>
            <a:r>
              <a:rPr lang="it-IT" sz="2000" dirty="0"/>
              <a:t>Innanzitutto, nella sentenza del TAR si ricorda che </a:t>
            </a:r>
            <a:r>
              <a:rPr lang="it-IT" sz="2000" b="1" i="1" dirty="0">
                <a:solidFill>
                  <a:srgbClr val="FF0000"/>
                </a:solidFill>
                <a:highlight>
                  <a:srgbClr val="FFFF00"/>
                </a:highlight>
              </a:rPr>
              <a:t>la competenza rispetto alla limitazione degli orari di funzionamento degli apparecchi del gioco è assegnata al Sindaco, ai sensi dell’art. 50, comma 7 del TUEL</a:t>
            </a:r>
            <a:r>
              <a:rPr lang="it-IT" sz="2000" dirty="0">
                <a:highlight>
                  <a:srgbClr val="FFFF00"/>
                </a:highlight>
              </a:rPr>
              <a:t>: </a:t>
            </a:r>
            <a:r>
              <a:rPr lang="it-IT" sz="2000" b="1" i="1" dirty="0">
                <a:solidFill>
                  <a:srgbClr val="00B050"/>
                </a:solidFill>
                <a:highlight>
                  <a:srgbClr val="FFFF00"/>
                </a:highlight>
              </a:rPr>
              <a:t>il Consiglio comunale pertanto può soltanto svolgere una funzione di indirizzo</a:t>
            </a:r>
            <a:r>
              <a:rPr lang="it-IT" sz="2000" dirty="0">
                <a:highlight>
                  <a:srgbClr val="FFFF00"/>
                </a:highlight>
              </a:rPr>
              <a:t> in quest’ambito, </a:t>
            </a:r>
            <a:r>
              <a:rPr lang="it-IT" sz="2000" b="1" i="1" dirty="0">
                <a:solidFill>
                  <a:srgbClr val="0070C0"/>
                </a:solidFill>
                <a:highlight>
                  <a:srgbClr val="FFFF00"/>
                </a:highlight>
              </a:rPr>
              <a:t>mentre l’operatività della decisione si determina con l’Ordinanza sindacale</a:t>
            </a:r>
            <a:r>
              <a:rPr lang="it-IT" sz="2000" b="1" i="1" dirty="0">
                <a:solidFill>
                  <a:srgbClr val="0070C0"/>
                </a:solidFill>
              </a:rPr>
              <a:t>.</a:t>
            </a:r>
          </a:p>
          <a:p>
            <a:pPr algn="just"/>
            <a:r>
              <a:rPr lang="it-IT" sz="2000" b="1" i="1" u="sng" dirty="0">
                <a:highlight>
                  <a:srgbClr val="FFFF00"/>
                </a:highlight>
              </a:rPr>
              <a:t>N.B.</a:t>
            </a:r>
            <a:r>
              <a:rPr lang="it-IT" sz="2000" b="1" dirty="0">
                <a:highlight>
                  <a:srgbClr val="FFFF00"/>
                </a:highlight>
              </a:rPr>
              <a:t> Talvolta la limitazione degli orari di funzionamento degli apparecchi del gioco è stabilita direttamente nel Regolamento delle Sale con disposizioni c.d. </a:t>
            </a:r>
            <a:r>
              <a:rPr lang="it-IT" sz="2000" b="1" i="1" dirty="0">
                <a:highlight>
                  <a:srgbClr val="FFFF00"/>
                </a:highlight>
              </a:rPr>
              <a:t>self-</a:t>
            </a:r>
            <a:r>
              <a:rPr lang="it-IT" sz="2000" b="1" i="1" dirty="0" err="1">
                <a:highlight>
                  <a:srgbClr val="FFFF00"/>
                </a:highlight>
              </a:rPr>
              <a:t>executing</a:t>
            </a:r>
            <a:r>
              <a:rPr lang="it-IT" sz="2000" b="1" i="1" dirty="0">
                <a:highlight>
                  <a:srgbClr val="FFFF00"/>
                </a:highlight>
              </a:rPr>
              <a:t> </a:t>
            </a:r>
            <a:r>
              <a:rPr lang="it-IT" sz="2000" b="1" dirty="0">
                <a:highlight>
                  <a:srgbClr val="FFFF00"/>
                </a:highlight>
              </a:rPr>
              <a:t>(ossia, direttamente applicabili al caso concreto).</a:t>
            </a:r>
            <a:r>
              <a:rPr lang="it-IT" sz="2000" dirty="0">
                <a:highlight>
                  <a:srgbClr val="FFFF00"/>
                </a:highlight>
              </a:rPr>
              <a:t> Tuttavia, tale </a:t>
            </a:r>
            <a:r>
              <a:rPr lang="it-IT" sz="2000" b="1" u="sng" dirty="0">
                <a:highlight>
                  <a:srgbClr val="FFFF00"/>
                </a:highlight>
              </a:rPr>
              <a:t>prassi</a:t>
            </a:r>
            <a:r>
              <a:rPr lang="it-IT" sz="2000" dirty="0">
                <a:highlight>
                  <a:srgbClr val="FFFF00"/>
                </a:highlight>
              </a:rPr>
              <a:t>, viene </a:t>
            </a:r>
            <a:r>
              <a:rPr lang="it-IT" sz="2000" b="1" u="sng" dirty="0">
                <a:highlight>
                  <a:srgbClr val="FFFF00"/>
                </a:highlight>
              </a:rPr>
              <a:t>considerata illegittima da parte di plurimi Tar </a:t>
            </a:r>
            <a:r>
              <a:rPr lang="it-IT" sz="2000" dirty="0"/>
              <a:t>– tra i quali anche quello bresciano – proprio in considerazione del tenore dell’art. 50, comma 7, del TUEL. In seguito alla pronuncia della Corte costituzionale del 2014 la giurisprudenza amministrativa pare infatti riconoscere la competenza del Consiglio comunale a dettare i criteri cui deve attenersi il potere sindacale nel regolare gli orari di apertura delle sale gioco, in quanto “esercizi commerciali” e l’utilizzo in questo campo dei poteri di ordinanza </a:t>
            </a:r>
            <a:r>
              <a:rPr lang="it-IT" sz="2000" i="1" dirty="0"/>
              <a:t>ex</a:t>
            </a:r>
            <a:r>
              <a:rPr lang="it-IT" sz="2000" dirty="0"/>
              <a:t> art. 50, comma 7. Infatti, secondo il Tar Piemonte «</a:t>
            </a:r>
            <a:r>
              <a:rPr lang="it-IT" sz="2000" b="1" i="1" dirty="0">
                <a:highlight>
                  <a:srgbClr val="FFFF00"/>
                </a:highlight>
              </a:rPr>
              <a:t>l’art. 50 co. 7 d.lgs. n. 267 del 2000 impone un vincolo di conformità all’ordinanza del Sindaco solo laddove gli indirizzi del consiglio comunale siano già stati espressi, ma non subordina l’esercizio del potere di fissare gli orari alla previa adozione di un atto di indirizzo del Consiglio comunale</a:t>
            </a:r>
            <a:r>
              <a:rPr lang="it-IT" sz="2000" dirty="0"/>
              <a:t>» (sentenze </a:t>
            </a:r>
            <a:r>
              <a:rPr lang="it-IT" sz="2000" dirty="0" err="1"/>
              <a:t>nn</a:t>
            </a:r>
            <a:r>
              <a:rPr lang="it-IT" sz="2000" dirty="0"/>
              <a:t>. 824, 826, 827, 828 e 834 del 2017).</a:t>
            </a:r>
          </a:p>
          <a:p>
            <a:pPr algn="just"/>
            <a:endParaRPr lang="it-IT" sz="2000" dirty="0"/>
          </a:p>
        </p:txBody>
      </p:sp>
    </p:spTree>
    <p:extLst>
      <p:ext uri="{BB962C8B-B14F-4D97-AF65-F5344CB8AC3E}">
        <p14:creationId xmlns:p14="http://schemas.microsoft.com/office/powerpoint/2010/main" val="1505433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78971" y="974459"/>
            <a:ext cx="11234057" cy="857970"/>
          </a:xfrm>
        </p:spPr>
        <p:txBody>
          <a:bodyPr>
            <a:normAutofit fontScale="90000"/>
          </a:bodyPr>
          <a:lstStyle/>
          <a:p>
            <a:pPr algn="just"/>
            <a:r>
              <a:rPr lang="it-IT" altLang="es-ES" b="1" i="1" u="sng" dirty="0" err="1"/>
              <a:t>n.b.</a:t>
            </a:r>
            <a:r>
              <a:rPr lang="it-IT" altLang="es-ES" dirty="0"/>
              <a:t> tuttavia, parte della giurisprudenza considera legittima anche la prassi di prevedere la disciplina degli orari direttamente nel regolamento comunale</a:t>
            </a:r>
          </a:p>
        </p:txBody>
      </p:sp>
      <p:sp>
        <p:nvSpPr>
          <p:cNvPr id="3" name="Marcador de posición de contenido 2"/>
          <p:cNvSpPr>
            <a:spLocks noGrp="1"/>
          </p:cNvSpPr>
          <p:nvPr>
            <p:ph idx="1"/>
          </p:nvPr>
        </p:nvSpPr>
        <p:spPr>
          <a:xfrm>
            <a:off x="478971" y="1832430"/>
            <a:ext cx="11292115" cy="5072742"/>
          </a:xfrm>
        </p:spPr>
        <p:txBody>
          <a:bodyPr>
            <a:noAutofit/>
          </a:bodyPr>
          <a:lstStyle/>
          <a:p>
            <a:pPr algn="just"/>
            <a:r>
              <a:rPr lang="it-IT" altLang="es-ES" sz="1900" dirty="0"/>
              <a:t>Parte della giurisprudenza amministrativa ritiene comunque valida l’opzione delle Amministrazione di stabilire la limitazione oraria di sale giochi o scommesse e apparecchi direttamente nel regolamento comunale (in base a criteri sostanziali, </a:t>
            </a:r>
            <a:r>
              <a:rPr lang="it-IT" altLang="es-ES" sz="1900" b="1" dirty="0"/>
              <a:t>i regolamenti possono essere definiti come atti </a:t>
            </a:r>
            <a:r>
              <a:rPr lang="it-IT" altLang="es-ES" sz="1900" b="1" u="sng" dirty="0"/>
              <a:t>generali</a:t>
            </a:r>
            <a:r>
              <a:rPr lang="it-IT" altLang="es-ES" sz="1900" b="1" dirty="0"/>
              <a:t>, </a:t>
            </a:r>
            <a:r>
              <a:rPr lang="it-IT" altLang="es-ES" sz="1900" b="1" u="sng" dirty="0"/>
              <a:t>astratti</a:t>
            </a:r>
            <a:r>
              <a:rPr lang="it-IT" altLang="es-ES" sz="1900" b="1" dirty="0"/>
              <a:t> ed </a:t>
            </a:r>
            <a:r>
              <a:rPr lang="it-IT" altLang="es-ES" sz="1900" b="1" u="sng" dirty="0"/>
              <a:t>innovativi</a:t>
            </a:r>
            <a:r>
              <a:rPr lang="it-IT" altLang="es-ES" sz="1900" dirty="0"/>
              <a:t>).</a:t>
            </a:r>
          </a:p>
          <a:p>
            <a:pPr algn="just"/>
            <a:r>
              <a:rPr lang="it-IT" altLang="es-ES" sz="1900" dirty="0"/>
              <a:t>A tal proposito, tale filone giurisprudenziale </a:t>
            </a:r>
            <a:r>
              <a:rPr lang="es-ES" altLang="en-US" sz="1900" dirty="0"/>
              <a:t>(Cons. Stato, Sez. IV, 14 febbraio 2005, n. 450</a:t>
            </a:r>
            <a:r>
              <a:rPr lang="it-IT" altLang="es-ES" sz="1900" dirty="0"/>
              <a:t>; Sez. III, 10 luglio 2020, n. 4464</a:t>
            </a:r>
            <a:r>
              <a:rPr lang="es-ES" altLang="en-US" sz="1900" dirty="0"/>
              <a:t>) </a:t>
            </a:r>
            <a:r>
              <a:rPr lang="it-IT" altLang="es-ES" sz="1900" dirty="0"/>
              <a:t>distingue tra due categorie di </a:t>
            </a:r>
            <a:r>
              <a:rPr lang="it-IT" altLang="es-ES" sz="1900" dirty="0" err="1"/>
              <a:t>att</a:t>
            </a:r>
            <a:r>
              <a:rPr lang="es-ES" altLang="en-US" sz="1900" dirty="0"/>
              <a:t>i regolamentari: </a:t>
            </a:r>
          </a:p>
          <a:p>
            <a:pPr lvl="1" algn="just"/>
            <a:r>
              <a:rPr lang="es-ES" altLang="en-US" sz="1600" dirty="0"/>
              <a:t>gli atti contenenti solo ‘</a:t>
            </a:r>
            <a:r>
              <a:rPr lang="es-ES" altLang="en-US" sz="1600" b="1" i="1" u="sng" dirty="0">
                <a:solidFill>
                  <a:srgbClr val="FF0000"/>
                </a:solidFill>
              </a:rPr>
              <a:t>volizioni preliminari</a:t>
            </a:r>
            <a:r>
              <a:rPr lang="es-ES" altLang="en-US" sz="1600" dirty="0"/>
              <a:t>’, cioè statuizioni dicarattere generale, astratto e programmatorio, come tali non idonee a produrre una immediata incisione nella sfera giuridica dei destinatari</a:t>
            </a:r>
          </a:p>
          <a:p>
            <a:pPr lvl="1" algn="just"/>
            <a:r>
              <a:rPr lang="es-ES" altLang="en-US" sz="1600" dirty="0"/>
              <a:t>gli atti regolamentari denominati ‘</a:t>
            </a:r>
            <a:r>
              <a:rPr lang="es-ES" altLang="en-US" sz="1600" b="1" i="1" u="sng" dirty="0">
                <a:solidFill>
                  <a:srgbClr val="FF0000"/>
                </a:solidFill>
              </a:rPr>
              <a:t>volizione –azione</a:t>
            </a:r>
            <a:r>
              <a:rPr lang="es-ES" altLang="en-US" sz="1600" dirty="0"/>
              <a:t>’, i quali contengono, almeno in parte, previsioni destinate ad una immediata applicazione equindi, come tali, capaci di produrre un immediato e</a:t>
            </a:r>
            <a:r>
              <a:rPr lang="it-IT" altLang="es-ES" sz="1600" dirty="0" err="1"/>
              <a:t>ff</a:t>
            </a:r>
            <a:r>
              <a:rPr lang="es-ES" altLang="en-US" sz="1600" dirty="0"/>
              <a:t>etto lesivo nella sfera giuridica deidestinatari.</a:t>
            </a:r>
          </a:p>
          <a:p>
            <a:pPr algn="just"/>
            <a:r>
              <a:rPr lang="es-ES" altLang="en-US" sz="1900" dirty="0"/>
              <a:t>Mentre in relazione alla prima tipologia, i regolamenti devono necessariamente essere impugnati assieme ai relativi atti, al contrario, i regolamenti del secondo tipo devono essere gravati immediatamente, a prescindere dalla adozione di atti applicativi.</a:t>
            </a:r>
          </a:p>
          <a:p>
            <a:pPr marL="0" indent="0" algn="just">
              <a:buNone/>
            </a:pPr>
            <a:endParaRPr lang="es-ES" altLang="en-US" sz="1179" dirty="0"/>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Office_41798863_TF33552983" id="{792024A4-83F0-453F-A4BD-1CB3E5CCBFB1}" vid="{E95525AB-6E82-4195-972A-6448D521CC33}"/>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themeOverride>
</file>

<file path=docProps/app.xml><?xml version="1.0" encoding="utf-8"?>
<Properties xmlns="http://schemas.openxmlformats.org/officeDocument/2006/extended-properties" xmlns:vt="http://schemas.openxmlformats.org/officeDocument/2006/docPropsVTypes">
  <Template/>
  <TotalTime>1174</TotalTime>
  <Words>4510</Words>
  <Application>Microsoft Office PowerPoint</Application>
  <PresentationFormat>Widescreen</PresentationFormat>
  <Paragraphs>151</Paragraphs>
  <Slides>25</Slides>
  <Notes>0</Notes>
  <HiddenSlides>0</HiddenSlides>
  <MMClips>0</MMClips>
  <ScaleCrop>false</ScaleCrop>
  <HeadingPairs>
    <vt:vector size="6" baseType="variant">
      <vt:variant>
        <vt:lpstr>Caratteri utilizzati</vt:lpstr>
      </vt:variant>
      <vt:variant>
        <vt:i4>12</vt:i4>
      </vt:variant>
      <vt:variant>
        <vt:lpstr>Tema</vt:lpstr>
      </vt:variant>
      <vt:variant>
        <vt:i4>1</vt:i4>
      </vt:variant>
      <vt:variant>
        <vt:lpstr>Titoli diapositive</vt:lpstr>
      </vt:variant>
      <vt:variant>
        <vt:i4>25</vt:i4>
      </vt:variant>
    </vt:vector>
  </HeadingPairs>
  <TitlesOfParts>
    <vt:vector size="38" baseType="lpstr">
      <vt:lpstr>Arial</vt:lpstr>
      <vt:lpstr>Arial-BoldMT</vt:lpstr>
      <vt:lpstr>ArialMT</vt:lpstr>
      <vt:lpstr>Calibri</vt:lpstr>
      <vt:lpstr>Franklin Gothic Book</vt:lpstr>
      <vt:lpstr>Franklin Gothic Demi</vt:lpstr>
      <vt:lpstr>Freestyle Script</vt:lpstr>
      <vt:lpstr>Garamond</vt:lpstr>
      <vt:lpstr>ITCGaramondStd-Lt</vt:lpstr>
      <vt:lpstr>Montserrat</vt:lpstr>
      <vt:lpstr>Tw Cen MT</vt:lpstr>
      <vt:lpstr>Wingdings 2</vt:lpstr>
      <vt:lpstr>DividendVTI</vt:lpstr>
      <vt:lpstr>azioni locali per la prevenzione  e contrasto al gioco d’azzardo patologico</vt:lpstr>
      <vt:lpstr>Inquadramento sistematico della materia  </vt:lpstr>
      <vt:lpstr>PREMESSA</vt:lpstr>
      <vt:lpstr>QUAL E’ IL QUADRO NORMATIVO DI SINTESI?</vt:lpstr>
      <vt:lpstr>I SOGGETTI COINVOLTI</vt:lpstr>
      <vt:lpstr>Quali sono le azioni a livello locale?</vt:lpstr>
      <vt:lpstr>COME è STRUTTURATO QUESTO POTERE DI INTERVENTO A LIVELLO LOCALE? LA COMPETENZA NELLA DEFINIZIONE DEGLI ORARI è IN CAPO AL SINDACO</vt:lpstr>
      <vt:lpstr>In particolare la sentenza n. 684/2020 del tar lombardia-sez. brescia: Il caso cavernago</vt:lpstr>
      <vt:lpstr>n.b. tuttavia, parte della giurisprudenza considera legittima anche la prassi di prevedere la disciplina degli orari direttamente nel regolamento comunale</vt:lpstr>
      <vt:lpstr>LA RECENTISSIMA PRONUNCIA DEL CONSIGLIO DI STATO n. 469/2022 – Comune di treviolo (bg)</vt:lpstr>
      <vt:lpstr>QUAL è L’iter amministrativo DA SEGUIRE?</vt:lpstr>
      <vt:lpstr>QUAL è L’iter amministrativo DA SEGUIRE?</vt:lpstr>
      <vt:lpstr>L’iter amministrativo per tutelare l’obiettivo perseguito - SEGUE</vt:lpstr>
      <vt:lpstr>L’iter amministrativo per tutelare l’obiettivo perseguito - SEGUE</vt:lpstr>
      <vt:lpstr>L’iter amministrativo per tutelare l’obiettivo perseguito - SEGUE</vt:lpstr>
      <vt:lpstr>Presentazione standard di PowerPoint</vt:lpstr>
      <vt:lpstr>L’iter amministrativo per tutelare l’obiettivo perseguito - SEGUE</vt:lpstr>
      <vt:lpstr>L’iter amministrativo per tutelare l’obiettivo perseguito - SEGUE</vt:lpstr>
      <vt:lpstr>L’iter amministrativo per tutelare l’obiettivo perseguito - SEGUE</vt:lpstr>
      <vt:lpstr>Cons. St. n. 1933/2018</vt:lpstr>
      <vt:lpstr>NEL CONCRETO …  </vt:lpstr>
      <vt:lpstr>CONTENUTI GENERALI DEL REGOLAMENTO</vt:lpstr>
      <vt:lpstr>L’iter amministrativo per tutelare l’obiettivo perseguito - SEGUE</vt:lpstr>
      <vt:lpstr>Considerazioni conclusive</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Lorem Ipsum</dc:title>
  <dc:creator>angelo galdini</dc:creator>
  <cp:lastModifiedBy>angelo galdini</cp:lastModifiedBy>
  <cp:revision>88</cp:revision>
  <dcterms:created xsi:type="dcterms:W3CDTF">2020-11-01T04:24:13Z</dcterms:created>
  <dcterms:modified xsi:type="dcterms:W3CDTF">2022-03-22T16:46:49Z</dcterms:modified>
</cp:coreProperties>
</file>